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298" r:id="rId3"/>
    <p:sldId id="258" r:id="rId4"/>
    <p:sldId id="259" r:id="rId5"/>
    <p:sldId id="300" r:id="rId6"/>
    <p:sldId id="301" r:id="rId7"/>
    <p:sldId id="302" r:id="rId8"/>
    <p:sldId id="303" r:id="rId9"/>
    <p:sldId id="30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Helvetica Neue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882">
          <p15:clr>
            <a:srgbClr val="A4A3A4"/>
          </p15:clr>
        </p15:guide>
        <p15:guide id="4" pos="3878">
          <p15:clr>
            <a:srgbClr val="A4A3A4"/>
          </p15:clr>
        </p15:guide>
        <p15:guide id="5" pos="2608">
          <p15:clr>
            <a:srgbClr val="A4A3A4"/>
          </p15:clr>
        </p15:guide>
        <p15:guide id="6" pos="25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BCE6FF-8066-4C6D-B616-3C73CACD40F5}">
  <a:tblStyle styleId="{F1BCE6FF-8066-4C6D-B616-3C73CACD40F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  <p:guide pos="1882"/>
        <p:guide pos="3878"/>
        <p:guide pos="2608"/>
        <p:guide pos="25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16A">
            <a:alpha val="49803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3568" y="494547"/>
            <a:ext cx="7991304" cy="1470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3959"/>
            </a:pPr>
            <a:r>
              <a:rPr lang="hu-HU" sz="3959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Hogyan indítsuk el agrárvállalkozásunkat?</a:t>
            </a:r>
            <a:endParaRPr sz="3959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1" i="1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>
              <a:buClr>
                <a:schemeClr val="lt1"/>
              </a:buClr>
            </a:pPr>
            <a:r>
              <a:rPr lang="hu-HU" b="1" i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Gyakorlati tanácsok</a:t>
            </a:r>
            <a:endParaRPr lang="hu-HU" dirty="0"/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85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/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28" y="12256"/>
            <a:ext cx="9144000" cy="684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STRATÉGIÁNK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élelmiszer piacon igen nagy a verseny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fogyasztók </a:t>
            </a:r>
            <a:r>
              <a:rPr lang="hu-HU" sz="2000" b="1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ismerete </a:t>
            </a:r>
            <a:r>
              <a:rPr lang="hu-HU" sz="200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kritikus tényező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1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Hosszú távú projekt – ezáltal a kockázatok ellenőrizhetőbbek</a:t>
            </a:r>
            <a:endParaRPr lang="hu-HU" sz="2000" b="1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1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Rövid távú stratégia – válasz a lehetőségekre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STRATÉGIA LEHET: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1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KÖLTSÉG IRÁNYÍTOTT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Méretgazdaságosság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Tömegtermelés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Költségcsökkentés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Automatizálás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7" name="Google Shape;17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5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STRATÉGIA LEHET:</a:t>
            </a:r>
            <a:endParaRPr lang="hu-HU" sz="2000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1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MEGKÜLÖNBÖZTETÉS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Találd meg a saját EEP-</a:t>
            </a:r>
            <a:r>
              <a:rPr lang="hu-HU" sz="20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(=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egyéni eladási pozíció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méretgazdaságosság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Hozzá adott érték azonosítása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Nyitottnak lenni a piaci változásokra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6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74782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STRATÉGIA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Ez nem csak arról szól, hogy mit fogsz csinálni, hanem arról is, hogy mit nem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 változtasd meg a stratégiádat naponta!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3" name="Google Shape;19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39084" y="3564253"/>
            <a:ext cx="3456384" cy="2801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7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AGRÁRPIAC FONTOS VÁLTOZÁSOKON MENT ÁT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lang="hu-HU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szabályozástól a liberalizációig</a:t>
            </a:r>
          </a:p>
          <a:p>
            <a:pPr marL="342900" marR="0" lvl="0" indent="-215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támogatástól a szabad árazásig</a:t>
            </a:r>
          </a:p>
          <a:p>
            <a:pPr marL="342900" marR="0" lvl="0" indent="-215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forgalmazótól a hangsúly a fogyasztóra tevődött át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8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 AZ ÉRTÉKESÍTÉS?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1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Elemzés:</a:t>
            </a:r>
            <a:endParaRPr b="1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piac szerkezete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Versenyhelyzet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Árszintek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Forgalmazási csatornák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1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Tervezés:</a:t>
            </a:r>
            <a:endParaRPr b="1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Termékskála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Kommunikáció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0" name="Google Shape;21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9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217" name="Google Shape;217;p29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 AZ ÉRTÉKESÍTÉS?</a:t>
            </a:r>
            <a:endParaRPr lang="hu-HU" sz="2000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Folyamatos ellenőrzés és értékelés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 descr="Klembor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4048" y="2060848"/>
            <a:ext cx="3194769" cy="3479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0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03721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Marketing Mix az alábbiakon alapul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Termék/szolgáltatás</a:t>
            </a:r>
            <a:endParaRPr dirty="0"/>
          </a:p>
          <a:p>
            <a:pPr marL="342900" marR="0" lvl="0" indent="-215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Ár</a:t>
            </a:r>
            <a:endParaRPr dirty="0"/>
          </a:p>
          <a:p>
            <a:pPr marL="342900" marR="0" lvl="0" indent="-215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értékesítés helye</a:t>
            </a:r>
            <a:endParaRPr dirty="0"/>
          </a:p>
          <a:p>
            <a:pPr marL="342900" marR="0" lvl="0" indent="-215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Promóció (kommunikáció)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7" name="Google Shape;22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1880" y="1957555"/>
            <a:ext cx="5486876" cy="320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62837" y="3413100"/>
            <a:ext cx="944962" cy="28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1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236" name="Google Shape;236;p31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A PIAC TÍPUSAI: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Ahol tökéletes verseny alakul ki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Sok szereplő ajánl hasonló terméket hasonló áron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endParaRPr lang="hu-HU" sz="11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Monopol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piac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Egy szereplő határozza meg, hogy mi történjen a piacion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1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Oligopol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piac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Néhány szereplő határozza meg az irányokat, a többiek követik őket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1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Monopol verseny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	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Találd meg, hogy miben leszel más, mint a versenytársak</a:t>
            </a:r>
            <a:endParaRPr lang="hu-HU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7" name="Google Shape;23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Amit várhatsz…</a:t>
            </a:r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Képzés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Vállalkozásfejlesztés az agrár-élelmiszeriparban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Projekt kezelési képesség fejlesztés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Termékfejlesztés, termékminőség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Pénzügyi vonatkozások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r>
              <a:rPr lang="en-US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Esettanulmányok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Videójáték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397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85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2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157371" cy="652661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244" name="Google Shape;244;p32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SWOT-ANAL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ÍZIS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5" name="Google Shape;24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32"/>
          <p:cNvGrpSpPr/>
          <p:nvPr/>
        </p:nvGrpSpPr>
        <p:grpSpPr>
          <a:xfrm>
            <a:off x="1467665" y="1994717"/>
            <a:ext cx="6080830" cy="4665116"/>
            <a:chOff x="712089" y="0"/>
            <a:chExt cx="6080830" cy="4665116"/>
          </a:xfrm>
        </p:grpSpPr>
        <p:sp>
          <p:nvSpPr>
            <p:cNvPr id="247" name="Google Shape;247;p32"/>
            <p:cNvSpPr/>
            <p:nvPr/>
          </p:nvSpPr>
          <p:spPr>
            <a:xfrm>
              <a:off x="4472174" y="3172279"/>
              <a:ext cx="2304567" cy="149283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ADC4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2"/>
            <p:cNvSpPr txBox="1"/>
            <p:nvPr/>
          </p:nvSpPr>
          <p:spPr>
            <a:xfrm>
              <a:off x="5196337" y="3578281"/>
              <a:ext cx="1547611" cy="1054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hu-HU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Külső</a:t>
              </a:r>
              <a:endParaRPr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712089" y="3172279"/>
              <a:ext cx="2304567" cy="149283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BFD1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2"/>
            <p:cNvSpPr txBox="1"/>
            <p:nvPr/>
          </p:nvSpPr>
          <p:spPr>
            <a:xfrm>
              <a:off x="744882" y="3578281"/>
              <a:ext cx="1547611" cy="1054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hu-HU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Külső</a:t>
              </a:r>
              <a:endParaRPr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4488352" y="7628"/>
              <a:ext cx="2304567" cy="149283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9CB76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2"/>
            <p:cNvSpPr txBox="1"/>
            <p:nvPr/>
          </p:nvSpPr>
          <p:spPr>
            <a:xfrm>
              <a:off x="5212515" y="40421"/>
              <a:ext cx="1547611" cy="1054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hu-HU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Belső</a:t>
              </a:r>
              <a:endParaRPr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712089" y="0"/>
              <a:ext cx="2304567" cy="149283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2"/>
            <p:cNvSpPr txBox="1"/>
            <p:nvPr/>
          </p:nvSpPr>
          <p:spPr>
            <a:xfrm>
              <a:off x="744882" y="32793"/>
              <a:ext cx="1547611" cy="1054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hu-HU" sz="2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Belső</a:t>
              </a:r>
              <a:endParaRPr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1677769" y="265911"/>
              <a:ext cx="2019995" cy="20199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8CA84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2"/>
            <p:cNvSpPr txBox="1"/>
            <p:nvPr/>
          </p:nvSpPr>
          <p:spPr>
            <a:xfrm>
              <a:off x="2269412" y="857554"/>
              <a:ext cx="1428352" cy="1428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Erősségek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32"/>
            <p:cNvSpPr/>
            <p:nvPr/>
          </p:nvSpPr>
          <p:spPr>
            <a:xfrm rot="5400000">
              <a:off x="3791067" y="265911"/>
              <a:ext cx="2019995" cy="20199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9CB76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2"/>
            <p:cNvSpPr txBox="1"/>
            <p:nvPr/>
          </p:nvSpPr>
          <p:spPr>
            <a:xfrm>
              <a:off x="3791066" y="857554"/>
              <a:ext cx="1618183" cy="1428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Gyengeségek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32"/>
            <p:cNvSpPr/>
            <p:nvPr/>
          </p:nvSpPr>
          <p:spPr>
            <a:xfrm rot="10800000">
              <a:off x="3791067" y="2379209"/>
              <a:ext cx="2019995" cy="20199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ADC48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2"/>
            <p:cNvSpPr txBox="1"/>
            <p:nvPr/>
          </p:nvSpPr>
          <p:spPr>
            <a:xfrm>
              <a:off x="3791067" y="2379209"/>
              <a:ext cx="1428352" cy="1428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Veszélyek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2"/>
            <p:cNvSpPr/>
            <p:nvPr/>
          </p:nvSpPr>
          <p:spPr>
            <a:xfrm rot="-5400000">
              <a:off x="1656175" y="2392582"/>
              <a:ext cx="2019995" cy="20199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BFD1A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2"/>
            <p:cNvSpPr txBox="1"/>
            <p:nvPr/>
          </p:nvSpPr>
          <p:spPr>
            <a:xfrm>
              <a:off x="2247818" y="2392582"/>
              <a:ext cx="1428352" cy="1428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Lehetőségek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3395698" y="1912697"/>
              <a:ext cx="697434" cy="6064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DDE5D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2"/>
            <p:cNvSpPr/>
            <p:nvPr/>
          </p:nvSpPr>
          <p:spPr>
            <a:xfrm rot="10800000">
              <a:off x="3395698" y="2145953"/>
              <a:ext cx="697434" cy="6064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DDE5D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3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271" name="Google Shape;271;p33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SWOT-ANAL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ÍZIS: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Megmutatja a piaci helyzetedet egy adott pillanatban</a:t>
            </a:r>
            <a:endParaRPr lang="hu-HU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Ez egy jó módszer, hogy ne csak a saját üzletünket elemezzük, hanem a versenytársakat is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2" name="Google Shape;27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4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279" name="Google Shape;279;p34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SZEGMENTÁLÁS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fogyasztók homogén csoportjának keresése, azonos szükségletekkel</a:t>
            </a:r>
            <a:endParaRPr lang="hu-HU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endParaRPr lang="hu-HU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Szükség van a célcsoport meghatározására, mivel nem tudunk megfelelni mindenkinek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szegmensnek elég nagynak kell lennie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szegmensnek könnyen elérhetőnek kell lennie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szegmens választásakor nézhetjük az alábbi kritériumokat: kor, képzettség, foglalkozás, szociális helyzet, értékek, pénzügyi helyzet, vallás stb.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0" name="Google Shape;28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5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287" name="Google Shape;287;p35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95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CÉLCSOPORT MEGHATÁROZÁS 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B2B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vagy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B2C?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15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Rangsorold a kiválasztott 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szegmenst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aszerint, hogy mennyire fontos a cég számára (a célok megvalósíthatósága)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endParaRPr lang="hu-HU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Határozd meg a prioritásokat!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342900" marR="0" lvl="0" indent="-215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Kezd el terveket készíteni a prioritáshoz, mely a cég céljaival összhangban van</a:t>
            </a:r>
          </a:p>
          <a:p>
            <a:pPr marL="342900" marR="0" lvl="0" indent="-215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alábbi kritériumokat vedd számításba: földrajzi helyzet, alkalmazottak, társadalmi-gazdasági helyzet, a piac vásárlási motivációja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8" name="Google Shape;28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6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295" name="Google Shape;295;p36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MARKETING MIX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TERMÉK/SZOLGÁLTATÁS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Milyen termékkel/szolgáltatással jelenünk meg a piacon?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 lang="hu-HU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ÁR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Milyen bevétel az elvárásunk?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 lang="hu-HU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15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HELY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Hol jelenünk meg a piacon?</a:t>
            </a:r>
          </a:p>
          <a:p>
            <a:pPr marL="342900" marR="0" lvl="0" indent="-215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PROMOTION -&gt; 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UTOLJÁRA KELLENE TERVEZNI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Mit és hogyan csináljunk, hogy a piac tudjon rólunk és megvegye a termékünket?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6" name="Google Shape;296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7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37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4" name="Google Shape;30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8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312" name="Google Shape;312;p38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Választék 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dimeziói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Szélesség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ajánlott termék(csoport) száma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Mélység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termék száma 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csoportonként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Hossz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Készlet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Magasság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Átlag árak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3" name="Google Shape;31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9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320" name="Google Shape;320;p39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ÁR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Mennyit hajlandó fizetni a fogyasztó a termékünkért/szolgáltatásunkért?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 a kapcsolat az ár és a mennyiség között?</a:t>
            </a:r>
          </a:p>
          <a:p>
            <a:pPr marL="342900" marR="0" lvl="0" indent="-215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Árképzés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alap lehet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előállítási költség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minden más 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költésg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hozzáadott érték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alap lehet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hasonló termékek piaci ára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1" name="Google Shape;32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0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328" name="Google Shape;328;p40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Árképzési módszerek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Versenyen alapuló árképzés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árat az egyik versenytárshoz mérten képezzük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Költségen alapuló árképzés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Anyagköltség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munkadíj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+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rezsi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+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felár %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Hozzáadott értéken alapuló árképzés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érzelmi tényező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Mennyit ér meg a termék/szolgáltatás a fogyasztónak?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9" name="Google Shape;32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1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336" name="Google Shape;336;p41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NÉHÁNY TANÁCS AZ ÁRKÉPZÉSHEZ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ár a marketing mixnek csak az egyik eleme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mennyiség befolyásolja az árat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árat befolyásolja az is, hogy hogyan érzékelik a terméket a piacion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fogyasztónak szubjektív érzése van az árral kapcsolatban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 az árra fókuszálsz, akkor a fogyasztó is arra fog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alacson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ár nem feltétlen jelent előnyt a versenytársakkal szemben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árat sokféle módon lehet értékelni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ár és a cég imázsa együtt jár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ár, amit fizetsz, az érték, amit kapsz!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7" name="Google Shape;33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" name="Google Shape;102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69093" y="1328923"/>
            <a:ext cx="7996366" cy="533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2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344" name="Google Shape;344;p42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HELYSZÍN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Milyen értékesítési csatornát használunk?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Fizikai helyszín vagy online?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Forgalmazás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különböző lépések a termelőtől a fogyasztóig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minden lépés pénzbe kerül és kockázattal jár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Minden értékesítési modellnek megvan a maga ára és kommunikációs csatornája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5" name="Google Shape;34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3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352" name="Google Shape;352;p43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PROMÓCIÓ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Minden, amit felhasználsz, az valamint mond a termékről</a:t>
            </a:r>
            <a:endParaRPr lang="hu-HU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cég és a termék imázsa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Információk, melyeket a piacion használsz fel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Információk, melyek a piacról jönnek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Promóciók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digitális kommunikáció fontossága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3" name="Google Shape;35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4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360" name="Google Shape;360;p44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PROMÓCIÓ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promóció a marketing mix utolsó eleme, amit el kell végezni. Először a termékskálát kell tudni, utána az árat és végül, hogy a fogyasztó hogyan juthat hozzá a termékhez.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1" name="Google Shape;361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45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368" name="Google Shape;368;p45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BRAND KIALAKÍTÁSA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A-BRAND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Jól ismert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Nemzeti/nemzetközi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Jól reklámozott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Gyakran jó minőségű imázs és magas ár jellemzi</a:t>
            </a:r>
          </a:p>
        </p:txBody>
      </p:sp>
      <p:pic>
        <p:nvPicPr>
          <p:cNvPr id="369" name="Google Shape;369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46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376" name="Google Shape;376;p46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BRAND KIALAKÍTÁSA</a:t>
            </a:r>
            <a:endParaRPr lang="hu-HU" sz="2000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B-BRAND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A-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Brand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egy vagy két jellemzője hiányzik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Gyakran alacsonyabb minőségű, mint az „A”, és 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és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olcsóbb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C-BRAND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Alacsony ár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 reklámozott (gyakorlati dolog)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Nincs pozitív imázs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77" name="Google Shape;37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8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392" name="Google Shape;392;p48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VÁLLALT BRANDJÉNEK FELÉPÍTÉSE	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ELNEVEZÉS ÉS AZ ALAP IRÁNYOK MEGHATÁROZÁSA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Mindez kifejezi a vállalat küldetését és jövőképét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Küldetés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 a végső cél?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Jövőkép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Hogyan fog megvalósulni a cél?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Stratégia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Terv, hogy a jövőkép hogyan fog gyakorlatilag megvalósulni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93" name="Google Shape;393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9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400" name="Google Shape;400;p49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VÁLLALT BRANDJÉNEK FELÉPÍTÉSE	 (ELNEVEZÉS ÉS AZ ALAP IRÁNYOK MEGHATÁROZÁSA)</a:t>
            </a:r>
            <a:endParaRPr lang="hu-HU" sz="2000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endParaRPr lang="hu-HU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vállalati </a:t>
            </a:r>
            <a:r>
              <a:rPr lang="hu-HU" sz="20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brand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elemei lehetnek: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Bizalom és őszinteség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Elkötelezettség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Jelenlét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Tradíció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Autenticitás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Innováció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1" name="Google Shape;401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50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408" name="Google Shape;408;p50"/>
          <p:cNvSpPr txBox="1">
            <a:spLocks noGrp="1"/>
          </p:cNvSpPr>
          <p:nvPr>
            <p:ph type="body" idx="1"/>
          </p:nvPr>
        </p:nvSpPr>
        <p:spPr>
          <a:xfrm>
            <a:off x="467544" y="14176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MARKETING HATÉKONYSÁGA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fogyasztók megtalálásának és megtartásának egy jó keveréke, mely a jó kommunikációnak és a piac megfelelő elérésének köszönhető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fogyasztónak fel kell ismernie magát a marketing mix-ben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fogyasztó elvárásainak megvalósítása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piacot a fogyasztó szemén keresztül lássuk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Fókuszáljunk arra, hogy milyen előnye származik a fogyasztónak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Kapcsolatot kell kiépíteni a fogyasztóval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Próbáljuk meglepni a fogyasztót (a kielégülés gyönyörré válik)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vállalat imázsának mindenben tükröződnie kell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9" name="Google Shape;409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51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416" name="Google Shape;416;p51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A KERESKEDŐK SZEREPE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Drasztikusan megváltozott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PUSH SALES -&gt; PULL SALES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MEGGYŐZÉS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-&gt;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MEGGYŐZÉS A MEGHALLGATÁS 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			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UTÁN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7" name="Google Shape;417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52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424" name="Google Shape;424;p52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A KERESKEDŐK SZEREPE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eladónak az alábbi képességekkel kell rendelkeznie: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5" name="Google Shape;42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6" name="Google Shape;426;p52"/>
          <p:cNvGraphicFramePr/>
          <p:nvPr>
            <p:extLst>
              <p:ext uri="{D42A27DB-BD31-4B8C-83A1-F6EECF244321}">
                <p14:modId xmlns:p14="http://schemas.microsoft.com/office/powerpoint/2010/main" val="4253192654"/>
              </p:ext>
            </p:extLst>
          </p:nvPr>
        </p:nvGraphicFramePr>
        <p:xfrm>
          <a:off x="755576" y="2954363"/>
          <a:ext cx="7704850" cy="2286050"/>
        </p:xfrm>
        <a:graphic>
          <a:graphicData uri="http://schemas.openxmlformats.org/drawingml/2006/table">
            <a:tbl>
              <a:tblPr firstRow="1" bandRow="1">
                <a:noFill/>
                <a:tableStyleId>{F1BCE6FF-8066-4C6D-B616-3C73CACD40F5}</a:tableStyleId>
              </a:tblPr>
              <a:tblGrid>
                <a:gridCol w="385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522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b="0" i="0" u="none" strike="noStrike" cap="none" dirty="0">
                          <a:solidFill>
                            <a:srgbClr val="00852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Együtt gondolkodni a vásárlóval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522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b="0" i="0" u="none" strike="noStrike" cap="none" dirty="0">
                          <a:solidFill>
                            <a:srgbClr val="00852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Előnyös a fogyasztónak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522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b="0" i="0" u="none" strike="noStrike" cap="none" dirty="0">
                          <a:solidFill>
                            <a:srgbClr val="00852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Professzionizmus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522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b="0" i="0" u="none" strike="noStrike" cap="none" dirty="0">
                          <a:solidFill>
                            <a:srgbClr val="00852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Gyorsaság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522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b="0" i="0" u="none" strike="noStrike" cap="none" dirty="0">
                          <a:solidFill>
                            <a:srgbClr val="00852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Információ átadás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522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b="0" i="0" u="none" strike="noStrike" cap="none" dirty="0">
                          <a:solidFill>
                            <a:srgbClr val="00852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Problémamegoldás és elkerülés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522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b="0" i="0" u="none" strike="noStrike" cap="none" dirty="0">
                          <a:solidFill>
                            <a:srgbClr val="00852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Tisztelet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522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b="0" i="0" u="none" strike="noStrike" cap="none" dirty="0">
                          <a:solidFill>
                            <a:srgbClr val="00852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Kedvesség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522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b="0" i="0" u="none" strike="noStrike" cap="none" dirty="0" err="1">
                          <a:solidFill>
                            <a:srgbClr val="00852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Proaktivitás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522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b="0" i="0" u="none" strike="noStrike" cap="none" dirty="0">
                          <a:solidFill>
                            <a:srgbClr val="00852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Azonosulás a vállalattal és a fogyasztóval is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Főbb célok: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VÁLLALKOZÓI KOMPETENCIÁK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Vállalati és vállalkozói változások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vállakozásfejlesztés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következőkre terjed ki: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	 -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és forgalmazás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	 -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vállalat menedzsmentje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-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Termékfejlesztés és a termék minőségének kérdése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1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-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fejlesztések pénzügyi vonatkozásai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- 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53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03721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433" name="Google Shape;433;p53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A KERESKEDŐK SZEREPE</a:t>
            </a:r>
            <a:endParaRPr lang="hu-HU" sz="2000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Úgy bánj a fogyasztókkal, mint ha magaddal bánnál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Hanem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Bánj úgy a fogyasztókkal, hogy a </a:t>
            </a:r>
            <a:r>
              <a:rPr lang="hu-HU" sz="2000" b="1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fogyasztó akarná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hogy bánjanak vele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4" name="Google Shape;43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54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&amp; forgalmazás</a:t>
            </a:r>
            <a:endParaRPr dirty="0"/>
          </a:p>
        </p:txBody>
      </p:sp>
      <p:sp>
        <p:nvSpPr>
          <p:cNvPr id="441" name="Google Shape;441;p54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VERSENY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Vállalatok közötti verseny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Ugyanaz a termékválaszték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Termékek közötti verseny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Különböző típusú termékek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Általános verseny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Különböző termékcsoportok ugyanazt az igényt elégítik ki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Szükséges verseny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Különböző igények kielégítése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2" name="Google Shape;442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Célok: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Esettanulmányok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Videójáték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7613" y="3593719"/>
            <a:ext cx="2219325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1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Esettanulmányok</a:t>
            </a:r>
            <a:endParaRPr b="1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esettanulmányok az agrárélelmiszeripar mindennapi tapasztalatain alapulnak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esettanulmányok a menedzsment minden területét lefedik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Gyakorlati megközelítés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esettanulmányok feldolgozhatók egyénileg vagy csoportban is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csoportok feldolgozás ajánlott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MÓDSZERTAN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KÉRDÉSEK</a:t>
            </a:r>
            <a:endParaRPr dirty="0"/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kérdésfeltevés </a:t>
            </a:r>
            <a:r>
              <a:rPr lang="hu-HU" sz="18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nagyon hasznos lehet, hogy bevonjuk a hallgatót a beszélgetésbe. Kerüljük a zárt </a:t>
            </a:r>
            <a:r>
              <a:rPr lang="hu-HU" sz="18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kérdésket</a:t>
            </a:r>
            <a:r>
              <a:rPr lang="hu-HU" sz="18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(igen/nem választ)</a:t>
            </a:r>
            <a:endParaRPr lang="hu-HU" sz="18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VISSZAJELZÉSEK</a:t>
            </a:r>
            <a:endParaRPr dirty="0"/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Hol állunk jelenleg és hogyan tegyük meg a következő lépést, hogy pozitív visszajelzést kapjunk?</a:t>
            </a:r>
            <a:endParaRPr lang="hu-HU" sz="18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visszajelzés nem a személytől függ, hanem a viselkedéstől</a:t>
            </a:r>
            <a:r>
              <a:rPr lang="en-US" sz="18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VISSZATEKINTÉS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Tárgyszerűen elemezzük a történteket</a:t>
            </a:r>
            <a:endParaRPr dirty="0"/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Kövessük nyomon a folyamatokat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3959"/>
              <a:buFont typeface="Helvetica Neue"/>
              <a:buNone/>
            </a:pPr>
            <a:r>
              <a:rPr lang="hu-HU" sz="3959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Vállalkozásfejlesztés az agrár-élelmiszeriparban</a:t>
            </a:r>
            <a:endParaRPr sz="3959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KONFRONTÁCIÓ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Környezeti kérdésekben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lehető leghatékonyabban használjuk a forrásokat</a:t>
            </a:r>
          </a:p>
          <a:p>
            <a:pPr marL="342900" indent="-34290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Társadalmi kérdésekben</a:t>
            </a:r>
            <a:endParaRPr sz="2000" dirty="0">
              <a:solidFill>
                <a:srgbClr val="008522"/>
              </a:solidFill>
              <a:latin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teljes társadalmi lánc nyertes kell legyen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Fogyasztói kérdésekben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kezdeményezéseknek a piac igény oldaláról (fogyasztói oldal) kell jönniük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Globaliz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áció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Egyre inkább az egész világ egyetlen piaccá válik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1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  <a:buSzPts val="3959"/>
            </a:pPr>
            <a:r>
              <a:rPr lang="hu-HU" sz="3959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Vállalkozásfejlesztés az agrár-élelmiszeriparban</a:t>
            </a:r>
            <a:endParaRPr sz="3959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EREDMÉNYKIMUTATÁS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Hatékonyság	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Marketing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Társadalmi és környezeti elvárások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1028</Words>
  <Application>Microsoft Office PowerPoint</Application>
  <PresentationFormat>Diavetítés a képernyőre (4:3 oldalarány)</PresentationFormat>
  <Paragraphs>423</Paragraphs>
  <Slides>41</Slides>
  <Notes>41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6" baseType="lpstr">
      <vt:lpstr>Noto Sans Symbols</vt:lpstr>
      <vt:lpstr>Calibri</vt:lpstr>
      <vt:lpstr>Arial</vt:lpstr>
      <vt:lpstr>Helvetica Neue</vt:lpstr>
      <vt:lpstr>Tema de Office</vt:lpstr>
      <vt:lpstr>Hogyan indítsuk el agrárvállalkozásunkat?</vt:lpstr>
      <vt:lpstr>Amit várhatsz…</vt:lpstr>
      <vt:lpstr>A képzés</vt:lpstr>
      <vt:lpstr>A képzés</vt:lpstr>
      <vt:lpstr>A képzés</vt:lpstr>
      <vt:lpstr>A képzés</vt:lpstr>
      <vt:lpstr>A képzés</vt:lpstr>
      <vt:lpstr>Vállalkozásfejlesztés az agrár-élelmiszeriparban</vt:lpstr>
      <vt:lpstr>Vállalkozásfejlesztés az agrár-élelmiszeriparban</vt:lpstr>
      <vt:lpstr>PowerPoint-bemutató</vt:lpstr>
      <vt:lpstr>Értékesítés &amp; forgalmazás</vt:lpstr>
      <vt:lpstr>Értékesítés &amp; forgalmazás</vt:lpstr>
      <vt:lpstr>Értékesítés &amp; forgalmazás</vt:lpstr>
      <vt:lpstr>Értékesítés &amp; forgalmazás</vt:lpstr>
      <vt:lpstr>Értékesítés &amp; forgalmazás</vt:lpstr>
      <vt:lpstr>Értékesítés &amp; forgalmazás</vt:lpstr>
      <vt:lpstr>Értékesítés &amp; forgalmazás</vt:lpstr>
      <vt:lpstr>Értékesítés &amp; forgalmazás</vt:lpstr>
      <vt:lpstr>Értékesítés &amp; forgalmazás</vt:lpstr>
      <vt:lpstr>Értékesítés &amp; forgalmazás</vt:lpstr>
      <vt:lpstr>Értékesítés &amp; forgalmazás</vt:lpstr>
      <vt:lpstr>Értékesítés &amp; forgalmazás</vt:lpstr>
      <vt:lpstr>Értékesítés &amp; forgalmazás</vt:lpstr>
      <vt:lpstr>Értékesítés &amp; forgalmazás</vt:lpstr>
      <vt:lpstr>PowerPoint-bemutató</vt:lpstr>
      <vt:lpstr>Értékesítés &amp; forgalmazás</vt:lpstr>
      <vt:lpstr>Értékesítés &amp; forgalmazás</vt:lpstr>
      <vt:lpstr>Értékesítés &amp; forgalmazás</vt:lpstr>
      <vt:lpstr>Értékesítés &amp; forgalmazás</vt:lpstr>
      <vt:lpstr>Értékesítés &amp; forgalmazás</vt:lpstr>
      <vt:lpstr>Értékesítés &amp; forgalmazás</vt:lpstr>
      <vt:lpstr>Értékesítés &amp; forgalmazás</vt:lpstr>
      <vt:lpstr>Értékesítés &amp; forgalmazás</vt:lpstr>
      <vt:lpstr>Értékesítés &amp; forgalmazás</vt:lpstr>
      <vt:lpstr>Értékesítés &amp; forgalmazás</vt:lpstr>
      <vt:lpstr>Értékesítés &amp; forgalmazás</vt:lpstr>
      <vt:lpstr>Értékesítés &amp; forgalmazás</vt:lpstr>
      <vt:lpstr>Értékesítés &amp; forgalmazás</vt:lpstr>
      <vt:lpstr>Értékesítés &amp; forgalmazás</vt:lpstr>
      <vt:lpstr>Értékesítés &amp; forgalmazás</vt:lpstr>
      <vt:lpstr>Értékesítés &amp; forgalmazás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DEVELOP BUSINESS IN THE AGRO-FOOD SECTOR ?</dc:title>
  <dc:creator>Vali</dc:creator>
  <cp:lastModifiedBy>Windows-felhasználó</cp:lastModifiedBy>
  <cp:revision>17</cp:revision>
  <dcterms:modified xsi:type="dcterms:W3CDTF">2018-08-03T11:04:25Z</dcterms:modified>
</cp:coreProperties>
</file>