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 Neue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882">
          <p15:clr>
            <a:srgbClr val="A4A3A4"/>
          </p15:clr>
        </p15:guide>
        <p15:guide id="4" pos="3878">
          <p15:clr>
            <a:srgbClr val="A4A3A4"/>
          </p15:clr>
        </p15:guide>
        <p15:guide id="5" pos="2608">
          <p15:clr>
            <a:srgbClr val="A4A3A4"/>
          </p15:clr>
        </p15:guide>
        <p15:guide id="6" pos="25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D1F404-ADC0-4656-B4F0-9BF073137E6A}">
  <a:tblStyle styleId="{B5D1F404-ADC0-4656-B4F0-9BF073137E6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  <p:guide pos="1882"/>
        <p:guide pos="3878"/>
        <p:guide pos="2608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16A">
            <a:alpha val="49803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3568" y="194747"/>
            <a:ext cx="7991304" cy="19488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3959"/>
            </a:pPr>
            <a:r>
              <a:rPr lang="hu-HU" sz="3959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INDÍTSUNK AGRÁR-ÉLELMISZERIPARI VÁLLALKOZÁST?</a:t>
            </a:r>
            <a:endParaRPr sz="3959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4362138"/>
            <a:ext cx="6400800" cy="127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>
              <a:buClr>
                <a:schemeClr val="lt1"/>
              </a:buClr>
            </a:pPr>
            <a:r>
              <a:rPr lang="hu-HU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vezetői képzés</a:t>
            </a:r>
            <a:endParaRPr lang="hu-HU"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386717" y="3861048"/>
            <a:ext cx="6425643" cy="1800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1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28" y="12256"/>
            <a:ext cx="9144000" cy="684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TERMELÉSMENEDZSMENT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 a teendő egy hatékony agrár vállalkozás működtetéséhez?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Előkészítés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Termelési kapacitás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Termeléstervezés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Csomagolás és címkézés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64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TERMELÉSMENEDZSMENT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Előkészítés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Értékesítési előrejelzések figyelemmel kísérése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Költségvetés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Rendelkezésre álló erőforrások</a:t>
            </a:r>
          </a:p>
          <a:p>
            <a:pPr marL="800100" lvl="1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sym typeface="Helvetica Neue"/>
              </a:rPr>
              <a:t>Berendezések</a:t>
            </a:r>
          </a:p>
          <a:p>
            <a:pPr marL="800100" lvl="1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sym typeface="Helvetica Neue"/>
              </a:rPr>
              <a:t>Humán erőforrás</a:t>
            </a:r>
            <a:endParaRPr sz="1800"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Személyzet képességei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Operatív tervezés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készletállomány szintje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TERMELÉSMENEDZSMENT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Termelési kapacitás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Termelt mennyiség: hány darab kerül előállításra havonta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9060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Havonta előállított mennyiség</a:t>
            </a:r>
            <a:endParaRPr dirty="0"/>
          </a:p>
          <a:p>
            <a:pPr marL="99060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-----------------------------------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90600" marR="0" lvl="0" indent="0" algn="ctr" defTabSz="857250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Hónap termelési napjainak száma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TERMELÉSMENEDZSMENT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Termelési kapacitás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Átbocsátó/áteresztő képesség megmutatja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termelés során hány darabot tudunk előállítani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adott hónapban előállított termékek mennyisége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(egység)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------------------------------------------------------------------------</a:t>
            </a:r>
            <a:endParaRPr dirty="0"/>
          </a:p>
          <a:p>
            <a:pPr marL="0" lvl="0" indent="0" algn="just">
              <a:spcBef>
                <a:spcPts val="400"/>
              </a:spcBef>
              <a:buClr>
                <a:srgbClr val="008522"/>
              </a:buClr>
              <a:buSzPts val="2000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Hónap termelési napjainak száma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Napi munkaórák száma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TERMELÉSMENEDZSMENT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Termelési kapacitás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termelt mennyiségnek és az á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teresztő/átbocsátó képesség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összhangban kell lennie: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kapacitás mérése a gyártósoron kell, hogy történjen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automatizálás szerepe (a termék típusától függ)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Megelőzés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eszközök és gépek karbantartása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TERMELÉSMENEDZSMENT</a:t>
            </a:r>
          </a:p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Hogyan lehet növelni a termelési kapacitást?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Beruházások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működési költségek csökkentése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Belső és külső adatáramlások javítása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Gyártósorok kiigazítása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termelési helyiség elrendezésének megváltoztatása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Energiacsökkentés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munkafolyamatok és munkaidők megváltoztatása/optimalizálása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Hatékony h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ulladékgazdálkodás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CSOMAGOLÁS ÉS CÍMKÉZÉS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csomagolás szerepe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Megvédi a terméke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termékek kényelmes kezelése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Ökológiai szempontok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Vonzerő (a csomagolás egyfajta kommunikációs csatorna)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Szolgáltatja a szükséges információkat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29" name="Google Shape;22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p3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CSOMAGOLÁS ÉS CÍMKÉZÉS</a:t>
            </a:r>
            <a:endParaRPr lang="hu-HU" sz="20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címkézés szerepe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Nyomon követhetőség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Élelmiszerbiztonság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Környezetvédelem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Nevelés/Oktatás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 descr="Vergrootgl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4128" y="2852936"/>
            <a:ext cx="1728192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Amit várhatsz…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Képzés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Projekt kezelési képesség fejlesztés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Termékfejlesztés, termékminőség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Pénzügyi vonatkozások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8522"/>
              </a:buClr>
              <a:buSzPts val="3200"/>
              <a:buFont typeface="Arial"/>
              <a:buChar char="•"/>
            </a:pPr>
            <a:r>
              <a:rPr lang="hu-HU" sz="32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Videójáték</a:t>
            </a:r>
            <a:endParaRPr sz="32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Prioritáskezelés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Tervezés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Időgazdálkodás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Operatív tervek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 err="1">
                <a:solidFill>
                  <a:srgbClr val="008522"/>
                </a:solidFill>
                <a:latin typeface="Helvetica Neue"/>
                <a:sym typeface="Helvetica Neue"/>
              </a:rPr>
              <a:t>Stresszkezelés</a:t>
            </a:r>
            <a:endParaRPr lang="hu-HU" sz="2000" dirty="0">
              <a:solidFill>
                <a:srgbClr val="008522"/>
              </a:solidFill>
              <a:latin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Emberek irányítása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 descr="Gebruik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8144" y="2564904"/>
            <a:ext cx="2088232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3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450078" y="1457350"/>
            <a:ext cx="8229600" cy="48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</a:t>
            </a:r>
          </a:p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Prioritáskezelés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Melyek a vállalkozás létfontosságú céljai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céloknak és a célkitűzéseknek 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SMART(I)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-nak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kell lenniük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	 S = SPECIFIC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Jellemző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M = MEASURABLE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Mérhető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A = ACCOUNTABLE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/ACHIEVABLE - Elérhető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R = REALISTIC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Reális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T = TIMEFRAME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Időhöz/időkerethez kötött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I = INSPIRING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Inspiráló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hosszú távú projektek esetében időszakos határidők és értékelések szükségesek.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4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Tervezés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Milyen lépéseket kell tenni a célok eléréséhez? Mi a tervünk?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Tervünk részei:</a:t>
            </a:r>
            <a:endParaRPr lang="hu-HU"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Szükséges információk az érintettek számára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Tennivalók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SMART célok eléréséhez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Időterv/Ütemezés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Tervezés extra idővel, ha egy lépés túl sokáig tartana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➢"/>
            </a:pP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Gantt-diagrammok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hasznos hosszú távú projektek esetében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1"/>
          </p:nvPr>
        </p:nvSpPr>
        <p:spPr>
          <a:xfrm>
            <a:off x="507228" y="1495450"/>
            <a:ext cx="8229600" cy="48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Időgazdálkodás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különböző feladatok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elvégzendő feladatok az alábbi mezők valamelyikébe sorolható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71" name="Google Shape;27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Google Shape;272;p35"/>
          <p:cNvGraphicFramePr/>
          <p:nvPr/>
        </p:nvGraphicFramePr>
        <p:xfrm>
          <a:off x="1547664" y="3606031"/>
          <a:ext cx="5798850" cy="2421382"/>
        </p:xfrm>
        <a:graphic>
          <a:graphicData uri="http://schemas.openxmlformats.org/drawingml/2006/table">
            <a:tbl>
              <a:tblPr firstRow="1" firstCol="1" bandRow="1">
                <a:noFill/>
                <a:tableStyleId>{B5D1F404-ADC0-4656-B4F0-9BF073137E6A}</a:tableStyleId>
              </a:tblPr>
              <a:tblGrid>
                <a:gridCol w="193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/>
                        <a:t>Sürgős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/>
                        <a:t>Nem sürgős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/>
                        <a:t>Fontos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II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/>
                        <a:t>Nem fontos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III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IV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 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Időgazdálkodás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menedzser feladata, hogy megtalálja a megfelelő egyensúlyt a hatékony teljesítés érdekében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80" name="Google Shape;28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1" name="Google Shape;281;p36"/>
          <p:cNvGraphicFramePr/>
          <p:nvPr/>
        </p:nvGraphicFramePr>
        <p:xfrm>
          <a:off x="1547664" y="3891781"/>
          <a:ext cx="5309563" cy="2421382"/>
        </p:xfrm>
        <a:graphic>
          <a:graphicData uri="http://schemas.openxmlformats.org/drawingml/2006/table">
            <a:tbl>
              <a:tblPr firstRow="1" firstCol="1" bandRow="1">
                <a:noFill/>
                <a:tableStyleId>{B5D1F404-ADC0-4656-B4F0-9BF073137E6A}</a:tableStyleId>
              </a:tblPr>
              <a:tblGrid>
                <a:gridCol w="144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 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/>
                        <a:t>Sürgős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/>
                        <a:t>Nem sürgős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/>
                        <a:t>Fontos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II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cap="none" dirty="0"/>
                        <a:t>Nem fontos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III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IV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Operatív tervezés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különböző akciókat a megfelelő sorrendben kell megtervezni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Gantt</a:t>
            </a:r>
            <a:r>
              <a:rPr lang="hu-HU" sz="2000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-diagram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megfelelő segédeszköz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modulok megtervezése érdekes feladat lehet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Mindig fix periódusokban érdemes tervezni (általában heti bontásban)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Érdemes a prioritásokat A és B kategóriákba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rangsorolni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295" name="Google Shape;29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39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 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Stresszkezelés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stressz különböző okokból keletkezhet, melyek nem mindig a munkával kapcsolatosak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Létezik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eustressz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(jó stressz) és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distressz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(rossz stressz)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Minden változás stresszhelyzetet okoz, a változás azt jelenti, hogy szeretnénk ha az emberek elhagynák a komfortzónájukat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Akut és krónikus stressz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303" name="Google Shape;30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40"/>
          <p:cNvSpPr txBox="1">
            <a:spLocks noGrp="1"/>
          </p:cNvSpPr>
          <p:nvPr>
            <p:ph type="body" idx="1"/>
          </p:nvPr>
        </p:nvSpPr>
        <p:spPr>
          <a:xfrm>
            <a:off x="45007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 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Emberek irányítása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3 emberirányító típus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Vezető (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Figyelembe kell venned a vállalat irányait és célkitűzéseit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Menedzser (Manager)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Erőfeszítéseket kell tenned a dolgok megszervezéséért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Coach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/Edző (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Coach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sym typeface="Helvetica Neue"/>
              </a:rPr>
              <a:t>	Magasabb szintre kell hoznod az embereket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311" name="Google Shape;31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</a:pPr>
            <a:r>
              <a:rPr lang="hu-HU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MENEDZSMENT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008522"/>
              </a:buClr>
              <a:buSzPts val="2000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VÁLLALKOZÓ, MINT MENEDZSER 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Emberek irányítása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kollégák akkor motiváltak, ha…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…világosak a munkaköri leírások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…bizonyos időközönként kapnak konstruktív visszacsatolást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…van csapatszellem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…nyitott a kommunikáció</a:t>
            </a: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…a munkavégzéshez szükséges tárgyi feltételek és egyéb erőforrások biztosítottak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9" name="Google Shape;31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" name="Google Shape;102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9093" y="1328923"/>
            <a:ext cx="7996366" cy="533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 főbb céljai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VÁLLALKOZÓI KOMPETENCIÁK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Változások a v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állalati és vállalkozói világban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VÁLLALKOZÁSOKFEJLESZTÉSI TERÜLETEK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és értékesítés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vállalat menedzsmentje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Termékfejlesztés és termékminőség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1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-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fejlesztések pénzügyi vonatkozásai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-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Nemzetköziesedés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Célok: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</a:t>
            </a: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DEOJÁTÉK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7613" y="3593719"/>
            <a:ext cx="22193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ESETTANULMÁNYOK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 esettanulmányok az agrár-élelmiszeripar mindennapi tapasztalatain alapulnak</a:t>
            </a:r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menedzsment minden területét lefedik</a:t>
            </a:r>
            <a:endParaRPr lang="hu-HU" sz="2000" dirty="0"/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Gyakorlati megközelítés</a:t>
            </a:r>
            <a:endParaRPr lang="hu-HU" sz="2000" dirty="0"/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Feldolgozhatók egyénileg vagy csoportban is</a:t>
            </a:r>
          </a:p>
          <a:p>
            <a:pPr marL="342900" lvl="0" indent="-342900" algn="just">
              <a:spcBef>
                <a:spcPts val="400"/>
              </a:spcBef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csoportos feldolgozás ajánlott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4400"/>
              <a:buFont typeface="Helvetica Neue"/>
              <a:buNone/>
            </a:pPr>
            <a:r>
              <a:rPr lang="hu-HU" sz="44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KÉPZÉS</a:t>
            </a:r>
            <a:endParaRPr sz="44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KÉPZÉSI MÓDSZER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KÉRDÉSEK</a:t>
            </a:r>
            <a:endParaRPr dirty="0"/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kérdésfeltevés és a hallgató bevonása a beszélgetésbe nagyon hasznos lehet. Kerüljük a zárt kérdéseket (igen/nem választ).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VISSZAJELZÉSEK</a:t>
            </a:r>
            <a:endParaRPr dirty="0"/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 állunk jelenleg és hogyan tegyük meg a következő lépést, hogy pozitív visszajelzést kapjunk?</a:t>
            </a:r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visszajelzés nem a személytől függ, hanem a viselkedéstől </a:t>
            </a:r>
            <a:endParaRPr lang="hu-HU" sz="1800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VISSZATEKINTÉS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Tárgyszerűen elemezzük a történteket</a:t>
            </a:r>
            <a:endParaRPr lang="hu-HU" sz="1800" dirty="0"/>
          </a:p>
          <a:p>
            <a:pPr marL="342900" lvl="0" indent="-342900" algn="just">
              <a:spcBef>
                <a:spcPts val="360"/>
              </a:spcBef>
              <a:buClr>
                <a:srgbClr val="008522"/>
              </a:buClr>
              <a:buSzPts val="1800"/>
              <a:buFont typeface="Noto Sans Symbols"/>
              <a:buChar char="✓"/>
            </a:pPr>
            <a:r>
              <a:rPr lang="hu-HU" sz="18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Kövessük nyomon a folyamatokat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1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079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3959"/>
              <a:buFont typeface="Helvetica Neue"/>
              <a:buNone/>
            </a:pPr>
            <a:r>
              <a:rPr lang="hu-HU" sz="3959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r>
              <a:rPr lang="en-US" sz="3959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457200" y="1793632"/>
            <a:ext cx="8229600" cy="406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KONFRONTÁCIÓ</a:t>
            </a: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Környezeti kérdések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források lehető leghatékonyabb kihasználása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Társadalmi kérdések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teljes társadalmi lánc nyertes kell legyen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Fogyasztói kérdések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9263" marR="0" lvl="0" indent="-449263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kezdeményezéseknek a piac keresleti oldaláról (fogyasztói oldal) kell jönniük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Globalizáció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világ egyre inkább egyetlen piaccá válik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 descr="C:\Users\artjg\Desktop\Rural agree\logo 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128" y="133218"/>
            <a:ext cx="8207328" cy="656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8522"/>
              </a:buClr>
              <a:buSzPts val="3959"/>
            </a:pPr>
            <a:r>
              <a:rPr lang="hu-HU" sz="3959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VÁLLALKOZÁSFEJLESZTÉS AZ AGRÁR-ÉLELMISZERIPARBAN</a:t>
            </a:r>
            <a:r>
              <a:rPr lang="en-US" sz="3959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959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469128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hu-HU" sz="2000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EREDMÉNYKIMUTATÁS</a:t>
            </a: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Hatékonyság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</a:t>
            </a:r>
            <a:r>
              <a:rPr lang="hu-HU" sz="2000" b="0" i="0" u="none" strike="noStrike" cap="none" dirty="0" err="1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rketing</a:t>
            </a:r>
            <a:endParaRPr dirty="0"/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Noto Sans Symbols"/>
              <a:buChar char="✓"/>
            </a:pPr>
            <a:r>
              <a:rPr lang="hu-HU" sz="2000" b="0" i="0" u="none" strike="noStrike" cap="none" dirty="0">
                <a:solidFill>
                  <a:srgbClr val="0085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Társadalmi és környezeti elvárások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85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rgbClr val="008522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8522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dirty="0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738" y="6333323"/>
            <a:ext cx="1143076" cy="32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680</Words>
  <Application>Microsoft Office PowerPoint</Application>
  <PresentationFormat>Diavetítés a képernyőre (4:3 oldalarány)</PresentationFormat>
  <Paragraphs>308</Paragraphs>
  <Slides>29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Helvetica Neue</vt:lpstr>
      <vt:lpstr>Noto Sans Symbols</vt:lpstr>
      <vt:lpstr>Calibri</vt:lpstr>
      <vt:lpstr>Tema de Office</vt:lpstr>
      <vt:lpstr>HOGYAN INDÍTSUNK AGRÁR-ÉLELMISZERIPARI VÁLLALKOZÁST?</vt:lpstr>
      <vt:lpstr>Amit várhatsz…</vt:lpstr>
      <vt:lpstr>A KÉPZÉS</vt:lpstr>
      <vt:lpstr>A KÉPZÉS</vt:lpstr>
      <vt:lpstr>A KÉPZÉS</vt:lpstr>
      <vt:lpstr>A KÉPZÉS</vt:lpstr>
      <vt:lpstr>A KÉPZÉS</vt:lpstr>
      <vt:lpstr>VÁLLALKOZÁSFEJLESZTÉS AZ AGRÁR-ÉLELMISZERIPARBAN </vt:lpstr>
      <vt:lpstr>VÁLLALKOZÁSFEJLESZTÉS AZ AGRÁR-ÉLELMISZERIPARBAN  </vt:lpstr>
      <vt:lpstr>PowerPoint-bemutató</vt:lpstr>
      <vt:lpstr>Menedzsment</vt:lpstr>
      <vt:lpstr>PowerPoint-bemutató</vt:lpstr>
      <vt:lpstr>MENEDZSMENT</vt:lpstr>
      <vt:lpstr>MENEDZSMENT</vt:lpstr>
      <vt:lpstr>MENEDZSMENT</vt:lpstr>
      <vt:lpstr>MENEDZSMENT</vt:lpstr>
      <vt:lpstr>MENEDZSMENT</vt:lpstr>
      <vt:lpstr>MENEDZSMENT</vt:lpstr>
      <vt:lpstr>MENEDZSMENT</vt:lpstr>
      <vt:lpstr>MENEDZSMENT</vt:lpstr>
      <vt:lpstr>MENEDZSMENT</vt:lpstr>
      <vt:lpstr>MENEDZSMENT</vt:lpstr>
      <vt:lpstr>MENEDZSMENT</vt:lpstr>
      <vt:lpstr>MENEDZSMENT</vt:lpstr>
      <vt:lpstr>PowerPoint-bemutató</vt:lpstr>
      <vt:lpstr>MENEDZSMENT</vt:lpstr>
      <vt:lpstr>MENEDZSMENT</vt:lpstr>
      <vt:lpstr>MENEDZSMENT</vt:lpstr>
      <vt:lpstr>MENEDZSMENT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INDÍTSUNK AGRÁR-ÉLELMISZERIPARI VÁLLALKOZÁST?</dc:title>
  <cp:lastModifiedBy>Windows-felhasználó</cp:lastModifiedBy>
  <cp:revision>26</cp:revision>
  <dcterms:modified xsi:type="dcterms:W3CDTF">2018-08-22T11:47:21Z</dcterms:modified>
</cp:coreProperties>
</file>