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Helvetica Neue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84" y="-270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49803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3568" y="105510"/>
            <a:ext cx="7991304" cy="218049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Helvetica Neue"/>
              <a:buNone/>
            </a:pPr>
            <a:r>
              <a:rPr lang="hu-HU" sz="3959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INDÍTSUNK AGRÁR-ÉLELMISZERIPARI VÁLLALKOZÁST?</a:t>
            </a:r>
            <a:endParaRPr sz="395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hu-HU" sz="3200" b="1" i="1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vezetői képzés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86717" y="3861048"/>
            <a:ext cx="6425643" cy="1800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1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8" y="12256"/>
            <a:ext cx="9144000" cy="684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ELSŐ LÉPÉSEK ELŐKÉSZÍTÉSE AZ EXPORTÁLÁS FELÉ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KOCKÁZATKEZELÉS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FIZETÉSI MÓDOK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AJÁNLATTÓL A TELJESÍTÉSIG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51543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ELSŐ LÉPÉSEK ELŐKÉSZÍTÉSE AZ EXPORTÁLÁS FELÉ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elemzés - melynek középpontjába a fontos külkereskedelmi elemek állítandók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országok kereskedelmére jellemző ismeretek és készségek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piaci és a fogyasztók ismerete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Piaci befolyás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dirty="0"/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legyőzhető akadályok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lehetnek olyan külső és belső tényezők, melyek akadályozhatják a külföldi piac megközelítését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16632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ELSŐ LÉPÉSEK ELŐKÉSZÍTÉSE AZ EXPORTÁLÁS FELÉ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külső akadályok lehetnek: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sym typeface="Helvetica Neue"/>
              </a:rPr>
              <a:t>Behozatali vámok</a:t>
            </a:r>
            <a:endParaRPr lang="en-US" sz="2000" dirty="0" smtClean="0"/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Bonyolult elosztási rendszer</a:t>
            </a:r>
            <a:r>
              <a:rPr lang="en-US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autópálya-hálózat, …)</a:t>
            </a:r>
            <a:endParaRPr lang="en-US" sz="2000" dirty="0" smtClean="0"/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Jogi korlátozások az összetevőkre és a címkézésre vonatkozóan</a:t>
            </a:r>
            <a:endParaRPr lang="en-US" sz="2000" dirty="0" smtClean="0"/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Kulturális különbségek</a:t>
            </a:r>
            <a:endParaRPr lang="en-US" sz="2000" dirty="0" smtClean="0"/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Fizetési szokások</a:t>
            </a:r>
            <a:r>
              <a:rPr lang="en-US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néhány országban korlátozott az előlegfizetés</a:t>
            </a:r>
            <a:r>
              <a:rPr lang="en-US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….) </a:t>
            </a:r>
            <a:endParaRPr lang="en-US" sz="2000" dirty="0" smtClean="0"/>
          </a:p>
          <a:p>
            <a:pPr marL="742950" lvl="1" indent="-28575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ELSŐ LÉPÉSEK ELŐKÉSZÍTÉSE AZ EXPORTÁLÁS FELÉ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Belső korlátok lehetnek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sym typeface="Helvetica Neue"/>
              </a:rPr>
              <a:t>Nincsenek meg a kellő exportálási kompetenciák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Működő tőke hiánya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elegendő piaci információ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Időhiány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Nyelvi akadályok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külkereskedelmi kultúra (utazási szokások hiánya, …)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Nagyon fontos döntés, hogy hogyan fogsz a külföldi piacokkal foglalkozni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közvetlen megközelítése – saját alkalmazottakkal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közvetett megközelítése – harmadik fél/felek bevonása</a:t>
            </a:r>
            <a:endParaRPr dirty="0"/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közvetlen megközelítése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Lehetséges előnyök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 a kezedben van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exporttevékenység minden bizonnyal összhangban lesz a vállalati célokkal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Lehetséges hátrányok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piaci távolság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kezelésének költségei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közvetett megközelítési stratégia lehetséges előnyei: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pénzügyi kockázat kicsi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Minimális beruházásokat igényel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partnerek jól ismerik a piacot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piac és a vásárlók elérése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biztosított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Nincsenek olyan gyakorlati akadályok, mint tárgyalások idegen nyelven, helyi szokásokhoz és kultúrához való alkalmazkodás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Kombinálhatóak a saját és a partnerek erősségei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közvetett megközelítési stratégia lehetséges hátrányai: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külföldi partnertől való függőség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profitot meg kell osztani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Fennáll a korlátozott rugalmasság 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harmadik fél például igényt tart jutalékára a bonyolultabb ártárgyalások során is)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Korlátozott a termékismeret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közvetlen kapcsolat a fogyasztóval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partnered szemében nem mindig a Te terméked az első (a partnered lehet „több kártyás”/”</a:t>
            </a:r>
            <a:r>
              <a:rPr lang="hu-HU" sz="20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multi-card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”)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várhatsz…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kezelési képesség fejlesztés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Termékfejlesztés, termékminőség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 vonatkozások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Közvetett export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értékesítési ügynök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Jutalék alapon működik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Gyakran „több-kártyás”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(=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cégeknél tölt be ügynöki </a:t>
            </a:r>
            <a:r>
              <a:rPr lang="hu-HU" sz="20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funciót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Európai jogi védelem alatt áll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Európában az ügynökök védettek</a:t>
            </a:r>
            <a:endParaRPr dirty="0"/>
          </a:p>
          <a:p>
            <a:pPr marL="896938" marR="0" lvl="0" indent="-896938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Szerződés nélkül is tekinthetőek az emberek ügynöknek (például ha be tudják mutatni eladási nyilvántartásaikat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96938" marR="0" lvl="0" indent="-896938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ügynökök kijelölésénél érdemes szerződés után nézni/szerződést kötni.</a:t>
            </a:r>
            <a:endParaRPr sz="2000" b="0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Közvetett export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forgalmazó/importőr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forgalmazó megvásárolja és értékesíti az árut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Miután már egyszer kifizette a számlát az áruért, az már hozzá tartozik, így például bármilyen áron továbbértékesítheti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sym typeface="Helvetica Neue"/>
              </a:rPr>
              <a:t>A forgalmazóra a nemzetközi jogszabályok érvényesek (nem az európai jog), ezért kevésbé szigorúbb, mint az értékesítési ügynök esetében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szerződés fontos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 STRATÉGIA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Közvetett export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értékesítési iroda (REP)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 = Representative sales 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office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(reprezentatív értékesítési iroda)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Attól a pillanattól kezdve, hogy az értékesítés ténylegesen fontossá vált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értékesítési iroda munkatársai alkalmazottak</a:t>
            </a:r>
            <a:endParaRPr lang="hu-HU" dirty="0">
              <a:ea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értékesítési iroda működtetési költségei igazolhatóak a realizálódott forgalommal?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KOCKÁZATKEZELÉS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exporttevékenység számos kockázattal járhat, melyeket a vállalat elkerülhet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Politikai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Kereskedelmi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Szállítási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Árfolyam változási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sym typeface="Helvetica Neue"/>
              </a:rPr>
              <a:t>Jogi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FIZETÉSI MÓDOK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Különböző fizetési módok alkalmazhatóak. Mindnek megvannak a maga előnyei és hátrányai a fogyasztók/ügyfelek típusától és az adott országtól függően…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Banki átutalás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Csekk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Váltó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Akkreditív/Okmányos meghitelezés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Előleg fizetés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8415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77" name="Google Shape;27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AJÁNLATTÓL A TELJESÍTÉSIG</a:t>
            </a:r>
          </a:p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érdemes kezdeni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Kutatatás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tervezd meg a kutatásod, hogy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felkészülj minden eshetőség kezelésére</a:t>
            </a:r>
            <a:endParaRPr dirty="0"/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Ajánlat:</a:t>
            </a:r>
            <a:endParaRPr dirty="0"/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 ajánlat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lehetőség a tárgyalásra</a:t>
            </a:r>
            <a:endParaRPr dirty="0"/>
          </a:p>
          <a:p>
            <a:pPr marL="896938" marR="0" lvl="1" indent="-439738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 kötelező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általában ez jellemző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eltérő értelmű ajánlat hiányában</a:t>
            </a:r>
            <a:endParaRPr dirty="0"/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Minta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árajánlatok minták alapján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AJÁNLATTÓL A TELJESÍTÉSIG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árazásnak figyelembe kell vennie az össze költséget. 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Érdemes több kérdést feltenni annak érdekében, hogy megtudjuk mit foglal magába az ár.</a:t>
            </a:r>
            <a:endParaRPr lang="hu-HU" sz="2000" b="0" i="0" u="none" strike="noStrike" cap="none" dirty="0" smtClean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Olyan költségeket is magába foglal, mint például:</a:t>
            </a:r>
            <a:endParaRPr sz="16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 vagy a csomagolás átalakításának költségei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jogi előírások és az adminisztráció költségei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Jutalék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Szerződésben meghatározott költségek (utazás, egyéb kiadások…)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Hitelbizotsítási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költségek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93" name="Google Shape;29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457200" y="221883"/>
            <a:ext cx="8229600" cy="74527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dirty="0"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1"/>
          </p:nvPr>
        </p:nvSpPr>
        <p:spPr>
          <a:xfrm>
            <a:off x="486712" y="1090247"/>
            <a:ext cx="8229600" cy="531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AJÁNLATTÓL A TELJESÍTÉSIG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Tudatában kell lenni annak, hogy léteznek európai és nemzetközi értékesítési megállapodások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melyek kezelik az értékesítési partnerekkel való kapcsolatot.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együttműködés szerződésne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tekinthető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Bécsi Vételi Egyezmény az értékesítési ügynöki megállapodásról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Pro-forma számlák kiállítása nem mindenhol lehetséges és nem mindig jó kezdet, mert bizalmatlanságot mutat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Tegye világossá az általános szerződési feltételeket</a:t>
            </a:r>
            <a:endParaRPr lang="hu-HU" sz="2000" b="0" i="0" u="none" strike="noStrike" cap="none" dirty="0" smtClean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számlákat időben ki kell elégíteni és a fizetéseket nyomon követni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árukat a csomagolási listához kell csatolni</a:t>
            </a: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INCOTERMS (</a:t>
            </a:r>
            <a:r>
              <a:rPr lang="hu-HU" sz="200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Nemztközi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Kereskedelmi Feltételek): a termékek szállítási és biztosítási feltételei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158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47400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093" y="1328923"/>
            <a:ext cx="7996366" cy="533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 főbb céljai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VÁLLALKOZÓI KOMPETENCIÁK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Változások a v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állalati és vállalkozói világban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VÁLLALKOZÁSOKFEJLESZTÉSI TERÜLETEK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és értékesítés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menedzsmentje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 és termékminőség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-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fejlesztések pénzügyi vonatkozásai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Célok: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</a:t>
            </a: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DEOJÁTÉK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613" y="3593719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az agrár-élelmiszeripar mindennapi tapasztalatain alapulnak</a:t>
            </a: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menedzsment minden területét lefedik</a:t>
            </a:r>
            <a:endParaRPr lang="hu-HU" sz="2000" dirty="0" smtClean="0"/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megközelítés</a:t>
            </a:r>
            <a:endParaRPr lang="hu-HU" sz="2000" dirty="0" smtClean="0"/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Feldolgozhatók egyénileg vagy csoportban is</a:t>
            </a: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csoportos feldolgozás ajánlott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KÉPZÉSI MÓDSZER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KÉRDÉSEK</a:t>
            </a:r>
            <a:endParaRPr dirty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kérdésfeltevés és a hallgató bevonása a beszélgetésbe nagyon hasznos lehet. Kerüljük a zárt kérdéseket (igen/nem választ).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VISSZAJELZÉSEK</a:t>
            </a:r>
            <a:endParaRPr dirty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állunk jelenleg és hogyan tegyük meg a következő lépést, hogy pozitív visszajelzést kapjunk?</a:t>
            </a:r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visszajelzés nem a személytől függ, hanem a viselkedéstől </a:t>
            </a:r>
            <a:endParaRPr lang="hu-HU" sz="1800" dirty="0" smtClean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VISSZATEKINTÉS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Tárgyszerűen elemezzük a történteket</a:t>
            </a:r>
            <a:endParaRPr lang="hu-HU" sz="1800" dirty="0" smtClean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Kövessük nyomon a folyamatokat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1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079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959"/>
              <a:buFont typeface="Helvetica Neue"/>
              <a:buNone/>
            </a:pPr>
            <a:r>
              <a:rPr lang="hu-HU" sz="3959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r>
              <a:rPr lang="en-US" sz="3959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57200" y="1793632"/>
            <a:ext cx="8229600" cy="406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KONFRONTÁCIÓ</a:t>
            </a: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Környezeti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források lehető leghatékonyabb kihasználása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teljes társadalmi lánc nyertes kell legyen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9263" marR="0" lvl="0" indent="-449263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kezdeményezéseknek a piac keresleti oldaláról (fogyasztói oldal) kell jönniük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Globalizáció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világ egyre inkább egyetlen piaccá válik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  <a:buSzPts val="3959"/>
            </a:pPr>
            <a:r>
              <a:rPr lang="hu-HU" sz="3959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r>
              <a:rPr lang="en-US" sz="3959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Hatékonyság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</a:t>
            </a:r>
            <a:r>
              <a:rPr lang="hu-HU" sz="2000" b="0" i="0" u="none" strike="noStrike" cap="none" dirty="0" err="1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rketing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 smtClean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és környezeti elvárások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933</Words>
  <Application>Microsoft Office PowerPoint</Application>
  <PresentationFormat>Diavetítés a képernyőre (4:3 oldalarány)</PresentationFormat>
  <Paragraphs>312</Paragraphs>
  <Slides>28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Arial</vt:lpstr>
      <vt:lpstr>Helvetica Neue</vt:lpstr>
      <vt:lpstr>Calibri</vt:lpstr>
      <vt:lpstr>Noto Sans Symbols</vt:lpstr>
      <vt:lpstr>Tema de Office</vt:lpstr>
      <vt:lpstr>HOGYAN INDÍTSUNK AGRÁR-ÉLELMISZERIPARI VÁLLALKOZÁST?</vt:lpstr>
      <vt:lpstr>Amit várhatsz…</vt:lpstr>
      <vt:lpstr>A KÉPZÉS</vt:lpstr>
      <vt:lpstr>A KÉPZÉS</vt:lpstr>
      <vt:lpstr>A KÉPZÉS</vt:lpstr>
      <vt:lpstr>A KÉPZÉS</vt:lpstr>
      <vt:lpstr>A KÉPZÉS</vt:lpstr>
      <vt:lpstr>VÁLLALKOZÁSFEJLESZTÉS AZ AGRÁR-ÉLELMISZERIPARBAN </vt:lpstr>
      <vt:lpstr>VÁLLALKOZÁSFEJLESZTÉS AZ AGRÁR-ÉLELMISZERIPARBAN  </vt:lpstr>
      <vt:lpstr>10. dia</vt:lpstr>
      <vt:lpstr>NEMZETKÖZIESEDÉS</vt:lpstr>
      <vt:lpstr>NEMZETKÖZIESEDÉS</vt:lpstr>
      <vt:lpstr>NEMZETKÖZIESEDÉS</vt:lpstr>
      <vt:lpstr>14. dia</vt:lpstr>
      <vt:lpstr>NEMZETKÖZIESEDÉS</vt:lpstr>
      <vt:lpstr>NEMZETKÖZIESEDÉS</vt:lpstr>
      <vt:lpstr>NEMZETKÖZIESEDÉS</vt:lpstr>
      <vt:lpstr>NEMZETKÖZIESEDÉS</vt:lpstr>
      <vt:lpstr>NEMZETKÖZIESEDÉS</vt:lpstr>
      <vt:lpstr>NEMZETKÖZIESEDÉS</vt:lpstr>
      <vt:lpstr>NEMZETKÖZIESEDÉS</vt:lpstr>
      <vt:lpstr>NEMZETKÖZIESEDÉS</vt:lpstr>
      <vt:lpstr>NEMZETKÖZIESEDÉS</vt:lpstr>
      <vt:lpstr>24. dia</vt:lpstr>
      <vt:lpstr>NEMZETKÖZIESEDÉS</vt:lpstr>
      <vt:lpstr>NEMZETKÖZIESEDÉS</vt:lpstr>
      <vt:lpstr>NEMZETKÖZIESEDÉS</vt:lpstr>
      <vt:lpstr>NEMZETKÖZIESEDÉS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INDÍTSUNK AGRÁRVÁLLALKOZÁST?</dc:title>
  <cp:lastModifiedBy>Tobak Julcsi</cp:lastModifiedBy>
  <cp:revision>27</cp:revision>
  <dcterms:modified xsi:type="dcterms:W3CDTF">2018-08-21T08:44:56Z</dcterms:modified>
</cp:coreProperties>
</file>