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98" r:id="rId3"/>
    <p:sldId id="258" r:id="rId4"/>
    <p:sldId id="259" r:id="rId5"/>
    <p:sldId id="300" r:id="rId6"/>
    <p:sldId id="301" r:id="rId7"/>
    <p:sldId id="302" r:id="rId8"/>
    <p:sldId id="303" r:id="rId9"/>
    <p:sldId id="30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82">
          <p15:clr>
            <a:srgbClr val="A4A3A4"/>
          </p15:clr>
        </p15:guide>
        <p15:guide id="4" pos="3878">
          <p15:clr>
            <a:srgbClr val="A4A3A4"/>
          </p15:clr>
        </p15:guide>
        <p15:guide id="5" pos="2608">
          <p15:clr>
            <a:srgbClr val="A4A3A4"/>
          </p15:clr>
        </p15:guide>
        <p15:guide id="6" pos="2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177EA-CB88-4465-A24F-B79C7B3AC224}">
  <a:tblStyle styleId="{D89177EA-CB88-4465-A24F-B79C7B3AC2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  <p:guide pos="1882"/>
        <p:guide pos="3878"/>
        <p:guide pos="2608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16A">
            <a:alpha val="49803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3568" y="494547"/>
            <a:ext cx="7991304" cy="1470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959"/>
            </a:pPr>
            <a:r>
              <a:rPr lang="hu-HU" sz="3959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indítsuk el agrárvállalkozásunkat?</a:t>
            </a:r>
            <a:endParaRPr sz="395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buClr>
                <a:schemeClr val="lt1"/>
              </a:buClr>
            </a:pPr>
            <a:r>
              <a:rPr lang="hu-HU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tanácsok</a:t>
            </a:r>
            <a:endParaRPr lang="hu-HU"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8" y="12256"/>
            <a:ext cx="9144000" cy="684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MŰKÖDÉSI KÖLTSÉGEK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ÁRKÉPZÉS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FEDEZET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NYERESÉGESSÉGI SZINT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EREDMÉNYKIMUTATÁS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MŰKÖDŐ TŐKE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CASH FLOW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MÉRLEG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MŰKÖDÉSI KÖLTSÉGEK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 költségek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Állandó költségek, melyek függetlenek a termelés és az eladás volumenétől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Amortizáció – egy készlet elem értékének csökkenése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Változó költségek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Olyan költségek, melyek változnak a termelés és az eladás volumenétől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Pl.: Nyersanyag, szállítási költségek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ÁRKÉPZÉS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árképzés fontos eleme a működési költség ismerete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Tekintsük az árképzést két nézőpontból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 teljes költsége annak, hogy a termék a piacra kerüljön (termelés, vásárlás, tárolás, értékesítés, kommunikáció…)?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az ára egy azonos vagy versenyképes terméknek a piacon (miért akar a fogyasztó/piac fizetni)?</a:t>
            </a:r>
            <a:endParaRPr dirty="0"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FEDEZET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Ez a bevétel (forgótőke) és a változó költségek különbsége. A fedezet az a mennyiség, amiből ki lehet fizetni a fix költségeket és a profitot.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Fedezet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100%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változó költség %-os aránya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NYERESÉGESSÉGI SZINT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Akkor éred el a nyereségességi szintet, amikor a bevétel és a költségek egyenlőek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tevékenység ekkor nem termel profitot sem veszteséget ennél a pontnál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Úgy tudod kiszámolni a nyereségességi szintet, hogy a fix költségeket elosztod a fedezettel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FIXED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KÖLTSÉGEK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--------------------------------------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FEDEZET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MŰKÖDŐ TŐKE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működő tőke az a pénz, amire szükséged van, hogy kifizesd a termelés elindításához szükséges költségeket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működő tőke elemei: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Értékpapír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Kifizetetlen számlák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Elérhető készpénz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MŰKÖDŐ TŐKE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tehetsz, hogy folyamatosan ellenőrizni tudd a működő tőkét?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hitelkeretek növelhetők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Dolgozz költség kontrollal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Javítsd a készlet ellenőrzést és tarts annyira keveset, amennyit lehet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Javítsd az adósság kezelést (korlátozd az esedékes kifizetéseket és a kifizetetlen számlákat)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CASH FLOW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Mennyin készpénz van a vállalkozásodban? Mennyi jön be és mennyi megy ki?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készpénz állomány megmutatja azt a szintet, hogy a vállalat mennyi költséget és adósságot tud kifizetni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 várhatsz…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kezelési képesség fejlesztés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Termékfejlesztés, termékminőség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 vonatkozások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r>
              <a:rPr lang="en-US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CASH FLOW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számoljuk?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Nyereség/veszteség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nyereségből levonjuk az adókat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+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és hozzáadjuk az amortizációt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MÉRLEG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Megmutatja az üzlet pillanatnyi pénzügyi helyzetét</a:t>
            </a: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Két fő eleme van, melyeknek összhangban kellene lenniük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Aktívák vagy követelések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amire szükséged van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használd a kötelezettségeket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Passzívák vagy kötelezettségek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ahogyan a követelések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finanszírozhatóak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FINANSZÍROZÁS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MÉRLEG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6" name="Google Shape;256;p34"/>
          <p:cNvGraphicFramePr/>
          <p:nvPr>
            <p:extLst>
              <p:ext uri="{D42A27DB-BD31-4B8C-83A1-F6EECF244321}">
                <p14:modId xmlns:p14="http://schemas.microsoft.com/office/powerpoint/2010/main" val="4253801200"/>
              </p:ext>
            </p:extLst>
          </p:nvPr>
        </p:nvGraphicFramePr>
        <p:xfrm>
          <a:off x="611560" y="2132857"/>
          <a:ext cx="8087150" cy="6288580"/>
        </p:xfrm>
        <a:graphic>
          <a:graphicData uri="http://schemas.openxmlformats.org/drawingml/2006/table">
            <a:tbl>
              <a:tblPr firstRow="1" bandRow="1">
                <a:noFill/>
                <a:tableStyleId>{D89177EA-CB88-4465-A24F-B79C7B3AC224}</a:tableStyleId>
              </a:tblPr>
              <a:tblGrid>
                <a:gridCol w="40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Aktívák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Passzívák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200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AutoNum type="arabicPeriod"/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Jegyzett tőke be nem fizetett része</a:t>
                      </a:r>
                      <a:endParaRPr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286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AutoNum type="arabicPeriod"/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Befektetett eszközök</a:t>
                      </a:r>
                      <a:endParaRPr b="1" dirty="0"/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2.1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Immateriális javak</a:t>
                      </a:r>
                      <a:endParaRPr dirty="0"/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2.2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Tárgyi eszközök</a:t>
                      </a:r>
                      <a:endParaRPr dirty="0"/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2.3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Pénzügyi eszközök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 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Befektetett eszközök</a:t>
                      </a:r>
                      <a:endParaRPr b="1" dirty="0"/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3.1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Készlet</a:t>
                      </a:r>
                      <a:endParaRPr dirty="0"/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3.2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Adósság</a:t>
                      </a:r>
                      <a:endParaRPr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651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3.2.1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Egy éven belül esedékes adósság</a:t>
                      </a:r>
                      <a:endParaRPr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651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3.2.2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Egy éven túl esedékes adósság</a:t>
                      </a:r>
                      <a:endParaRPr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3.3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Készpénz</a:t>
                      </a:r>
                      <a:endParaRPr dirty="0"/>
                    </a:p>
                    <a:p>
                      <a:pPr marL="176213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3.4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Egyéb forgó eszközök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hu-HU" sz="16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Mérlegfő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összeg                       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=  </a:t>
                      </a:r>
                      <a:endParaRPr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 </a:t>
                      </a:r>
                      <a:r>
                        <a:rPr lang="hu-HU" sz="16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Tőke és tartalékok</a:t>
                      </a:r>
                      <a:endParaRPr b="1" dirty="0"/>
                    </a:p>
                    <a:p>
                      <a:pPr marL="1762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4.1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Jegyzett tőke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1762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4.2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Tartalékok</a:t>
                      </a:r>
                      <a:endParaRPr dirty="0"/>
                    </a:p>
                    <a:p>
                      <a:pPr marL="1762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4.3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r>
                        <a:rPr lang="hu-HU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Calibri"/>
                          <a:cs typeface="Calibri"/>
                          <a:sym typeface="Arial"/>
                        </a:rPr>
                        <a:t>lőző évekről áthozottnyereség vagy veszteség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sym typeface="Arial"/>
                      </a:endParaRPr>
                    </a:p>
                    <a:p>
                      <a:pPr marL="1762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4.4 </a:t>
                      </a:r>
                      <a:r>
                        <a:rPr lang="hu-HU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Calibri"/>
                          <a:cs typeface="Calibri"/>
                          <a:sym typeface="Arial"/>
                        </a:rPr>
                        <a:t>Előző évekről a pénzügyi  évre áthozottnyereség vagy veszteség</a:t>
                      </a:r>
                    </a:p>
                    <a:p>
                      <a:pPr marL="1762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 </a:t>
                      </a:r>
                      <a:r>
                        <a:rPr lang="hu-HU" sz="16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Szállítói kötelezettségek</a:t>
                      </a:r>
                      <a:endParaRPr sz="16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651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5.1.1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Hosszú lejáratú kötelezettség nem pénzintézettel szemben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651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5.1.2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Hosszú lejáratú</a:t>
                      </a: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pénzintézettel szemben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651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5.2.1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Rövid lejáratú nem pénzintézettel szemben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265113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5.2.2 </a:t>
                      </a:r>
                      <a:r>
                        <a:rPr lang="hu-HU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Rövid lejáratú pénzintézettel szemben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liabilities </a:t>
                      </a: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093" y="1328923"/>
            <a:ext cx="7996366" cy="533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Főbb célok: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VÁLLALKOZÓI KOMPETENCIÁK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Vállalati és vállalkozói változások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vállakozásfejlesztés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következőkre terjed ki: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 és forgalmazás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 menedzsmentje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 és a termék minőségének kérdése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fejlesztések pénzügyi vonatkozásai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Célok: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7613" y="3593719"/>
            <a:ext cx="22193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b="1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az agrárélelmiszeripar mindennapi tapasztalatain alapulnak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 menedzsment minden területét lefedik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megközelítés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feldolgozhatók egyénileg vagy csoportban is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csoportok feldolgozás ajánlott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MÓDSZERTAN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KÉRDÉSEK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kérdésfeltevés </a:t>
            </a: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nagyon hasznos lehet, hogy bevonjuk a hallgatót a beszélgetésbe. Kerüljük a zárt </a:t>
            </a:r>
            <a:r>
              <a:rPr lang="hu-HU" sz="18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kérdésket</a:t>
            </a: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(igen/nem választ)</a:t>
            </a:r>
            <a:endParaRPr lang="hu-HU" sz="18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VISSZAJELZÉSEK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 állunk jelenleg és hogyan tegyük meg a következő lépést, hogy pozitív visszajelzést kapjunk?</a:t>
            </a:r>
            <a:endParaRPr lang="hu-HU" sz="18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visszajelzés nem a személytől függ, hanem a viselkedéstől</a:t>
            </a:r>
            <a:r>
              <a:rPr lang="en-US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VISSZATEKINTÉS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Tárgyszerűen elemezzük a történteket</a:t>
            </a: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Kövessük nyomon a folyamatokat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959"/>
              <a:buFont typeface="Helvetica Neue"/>
              <a:buNone/>
            </a:pPr>
            <a:r>
              <a:rPr lang="hu-HU" sz="3959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KONFRONTÁCIÓ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Környezeti kérdésekben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lehető leghatékonyabban használjuk a forrásokat</a:t>
            </a:r>
          </a:p>
          <a:p>
            <a:pPr marL="34290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Társadalmi kérdésekben</a:t>
            </a:r>
            <a:endParaRPr sz="2000" dirty="0">
              <a:solidFill>
                <a:srgbClr val="008522"/>
              </a:solidFill>
              <a:latin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teljes társadalmi lánc nyertes kell legyen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Fogyasztói kérdésekben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kezdeményezéseknek a piac igény oldaláról (fogyasztói oldal) kell jönniük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Globaliz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áció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Egyre inkább az egész világ egyetlen piaccá válik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  <a:buSzPts val="3959"/>
            </a:pPr>
            <a:r>
              <a:rPr lang="hu-HU" sz="3959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EREDMÉNYKIMUTATÁS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Hatékonyság	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és környezeti elvárások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586</Words>
  <Application>Microsoft Office PowerPoint</Application>
  <PresentationFormat>Diavetítés a képernyőre (4:3 oldalarány)</PresentationFormat>
  <Paragraphs>210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Helvetica Neue</vt:lpstr>
      <vt:lpstr>Arial</vt:lpstr>
      <vt:lpstr>Noto Sans Symbols</vt:lpstr>
      <vt:lpstr>Calibri</vt:lpstr>
      <vt:lpstr>Tema de Office</vt:lpstr>
      <vt:lpstr>Hogyan indítsuk el agrárvállalkozásunkat?</vt:lpstr>
      <vt:lpstr>Amit várhatsz…</vt:lpstr>
      <vt:lpstr>A képzés</vt:lpstr>
      <vt:lpstr>A képzés</vt:lpstr>
      <vt:lpstr>A képzés</vt:lpstr>
      <vt:lpstr>A képzés</vt:lpstr>
      <vt:lpstr>A képzés</vt:lpstr>
      <vt:lpstr>Vállalkozásfejlesztés az agrár-élelmiszeriparban</vt:lpstr>
      <vt:lpstr>Vállalkozásfejlesztés az agrár-élelmiszeriparban</vt:lpstr>
      <vt:lpstr>PowerPoint-bemutató</vt:lpstr>
      <vt:lpstr>FINANSZÍROZÁS</vt:lpstr>
      <vt:lpstr>FINANSZÍROZÁS</vt:lpstr>
      <vt:lpstr>FINANSZÍROZÁS</vt:lpstr>
      <vt:lpstr>FINANSZÍROZÁS</vt:lpstr>
      <vt:lpstr>PowerPoint-bemutató</vt:lpstr>
      <vt:lpstr>FINANSZÍROZÁS</vt:lpstr>
      <vt:lpstr>FINANSZÍROZÁS</vt:lpstr>
      <vt:lpstr>FINANSZÍROZÁS</vt:lpstr>
      <vt:lpstr>FINANSZÍROZÁS</vt:lpstr>
      <vt:lpstr>FINANSZÍROZÁS</vt:lpstr>
      <vt:lpstr>FINANSZÍROZÁS</vt:lpstr>
      <vt:lpstr>FINANSZÍROZÁS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BUSINESS IN THE AGRO-FOOD SECTOR ?</dc:title>
  <dc:creator>Vali</dc:creator>
  <cp:lastModifiedBy>Windows-felhasználó</cp:lastModifiedBy>
  <cp:revision>10</cp:revision>
  <dcterms:modified xsi:type="dcterms:W3CDTF">2018-08-10T11:20:16Z</dcterms:modified>
</cp:coreProperties>
</file>