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Helvetica Neue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882">
          <p15:clr>
            <a:srgbClr val="A4A3A4"/>
          </p15:clr>
        </p15:guide>
        <p15:guide id="4" pos="3878">
          <p15:clr>
            <a:srgbClr val="A4A3A4"/>
          </p15:clr>
        </p15:guide>
        <p15:guide id="5" pos="2608">
          <p15:clr>
            <a:srgbClr val="A4A3A4"/>
          </p15:clr>
        </p15:guide>
        <p15:guide id="6" pos="25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  <p:guide pos="1882"/>
        <p:guide pos="3878"/>
        <p:guide pos="2608"/>
        <p:guide pos="25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D16A">
            <a:alpha val="49803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683568" y="494547"/>
            <a:ext cx="7991304" cy="14700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Helvetica Neue"/>
              <a:buNone/>
            </a:pPr>
            <a:r>
              <a:rPr lang="hu-HU" sz="3959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Hogyan indítsuk el agrárvállalkozásunkat?</a:t>
            </a:r>
            <a:endParaRPr sz="3959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endParaRPr sz="3200" b="1" i="1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hu-HU" sz="3200" b="1" i="1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Gyakorlati tanácsok</a:t>
            </a:r>
            <a:endParaRPr dirty="0"/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85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2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3" name="Google Shape;163;p22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/>
          </a:p>
        </p:txBody>
      </p:sp>
      <p:pic>
        <p:nvPicPr>
          <p:cNvPr id="164" name="Google Shape;16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28" y="12256"/>
            <a:ext cx="9144000" cy="684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3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4400"/>
              <a:buFont typeface="Helvetica Neue"/>
              <a:buNone/>
            </a:pPr>
            <a:r>
              <a:rPr lang="hu-HU" sz="44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Fejlesztés &amp; Minőség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" name="Google Shape;172;p23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Légy innovatív!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Miért szükséges egy vállalatnak innovatívnak lennie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 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bevételek és a profit fenntartható növekedése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Megfelelő </a:t>
            </a:r>
            <a:r>
              <a:rPr lang="hu-HU" sz="2000" b="0" i="0" u="none" strike="noStrike" cap="none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imidzs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173" name="Google Shape;17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4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Fejlesztés &amp; Minőség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0" name="Google Shape;180;p24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Légy innovatív!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 féle vállalkozás létezik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(Kottler) 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Cégek, akik csodálkoznak, hogy mi történik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Cégek, akik tisztában vannak azzal, hogy mi történik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dirty="0">
                <a:solidFill>
                  <a:srgbClr val="008522"/>
                </a:solidFill>
                <a:latin typeface="Helvetica Neue"/>
                <a:sym typeface="Helvetica Neue"/>
              </a:rPr>
              <a:t>Cégek, akik eredményeket érnek el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181" name="Google Shape;18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5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Fejlesztés &amp; Minőség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8" name="Google Shape;188;p25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INNOVÁCIÓ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Új termékek vagy folyamatok megvalósítása, mely hozzáadott értéket jelent a felhasználónak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sym typeface="Helvetica Neue"/>
              </a:rPr>
              <a:t>Innováció lehet: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Termék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Termelési folyamat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Csomagolás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Üzleti modell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Technikák és eszközök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esetében.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189" name="Google Shape;189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6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Fejlesztés &amp; Minőség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6" name="Google Shape;196;p26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INNOVÁCIÓ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agrár-élelmiszeriparban legelterjedtebb a termék i </a:t>
            </a:r>
            <a:r>
              <a:rPr lang="hu-HU" sz="2000" b="0" i="0" u="none" strike="noStrike" cap="none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nnováció</a:t>
            </a:r>
            <a:endParaRPr lang="hu-HU"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Terjeszkedés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Termékkategóriák növelése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Én is!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Termékek másolása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Új termék/koncepció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Teljesen új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197" name="Google Shape;197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7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Fejlesztés &amp; Minőség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4" name="Google Shape;204;p27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spcBef>
                <a:spcPts val="0"/>
              </a:spcBef>
              <a:buClr>
                <a:srgbClr val="008522"/>
              </a:buClr>
              <a:buSzPts val="2000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INNOVÁCIÓ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Mindeközben légy tudatában: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termék életciklusának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dirty="0">
                <a:solidFill>
                  <a:srgbClr val="008522"/>
                </a:solidFill>
                <a:latin typeface="Helvetica Neue"/>
                <a:sym typeface="Helvetica Neue"/>
              </a:rPr>
              <a:t>a versenytársaknak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205" name="Google Shape;205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8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Fejlesztés &amp; Minőség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2" name="Google Shape;212;p28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TERMÉKFEJLESZTÉS MENEDZSELÉSE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fejlesztési folyamat állomásai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LÉPÉS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: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Ötletek összegyűjtése és értékelése</a:t>
            </a:r>
            <a:endParaRPr dirty="0"/>
          </a:p>
          <a:p>
            <a:pPr marL="0" lvl="0" indent="0" algn="just">
              <a:spcBef>
                <a:spcPts val="400"/>
              </a:spcBef>
              <a:buClr>
                <a:srgbClr val="008522"/>
              </a:buClr>
              <a:buSzPts val="2000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LÉPÉS 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piac tanulmányozása</a:t>
            </a:r>
            <a:endParaRPr dirty="0"/>
          </a:p>
          <a:p>
            <a:pPr marL="0" lvl="0" indent="0" algn="just">
              <a:spcBef>
                <a:spcPts val="400"/>
              </a:spcBef>
              <a:buClr>
                <a:srgbClr val="008522"/>
              </a:buClr>
              <a:buSzPts val="2000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LÉPÉS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: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Termék specifikáció</a:t>
            </a:r>
            <a:endParaRPr dirty="0"/>
          </a:p>
          <a:p>
            <a:pPr marL="0" lvl="0" indent="0" algn="just">
              <a:spcBef>
                <a:spcPts val="400"/>
              </a:spcBef>
              <a:buClr>
                <a:srgbClr val="008522"/>
              </a:buClr>
              <a:buSzPts val="2000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LÉPÉS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: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Megvalósíthatóság ellenőrzése</a:t>
            </a:r>
            <a:endParaRPr dirty="0"/>
          </a:p>
          <a:p>
            <a:pPr marL="0" lvl="0" indent="0" algn="just">
              <a:spcBef>
                <a:spcPts val="400"/>
              </a:spcBef>
              <a:buClr>
                <a:srgbClr val="008522"/>
              </a:buClr>
              <a:buSzPts val="2000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LÉPÉS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: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Prototípus fejlesztés</a:t>
            </a:r>
            <a:endParaRPr dirty="0"/>
          </a:p>
          <a:p>
            <a:pPr marL="0" lvl="0" indent="0" algn="just">
              <a:spcBef>
                <a:spcPts val="400"/>
              </a:spcBef>
              <a:buClr>
                <a:srgbClr val="008522"/>
              </a:buClr>
              <a:buSzPts val="2000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</a:t>
            </a: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LÉPÉS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: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Termék tesztelés</a:t>
            </a:r>
            <a:endParaRPr dirty="0"/>
          </a:p>
          <a:p>
            <a:pPr marL="0" lvl="0" indent="0" algn="just">
              <a:spcBef>
                <a:spcPts val="400"/>
              </a:spcBef>
              <a:buClr>
                <a:srgbClr val="008522"/>
              </a:buClr>
              <a:buSzPts val="2000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LÉPÉS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: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Termék piacra dobása</a:t>
            </a:r>
            <a:endParaRPr dirty="0"/>
          </a:p>
          <a:p>
            <a:pPr marL="0" lvl="0" indent="0" algn="just">
              <a:spcBef>
                <a:spcPts val="400"/>
              </a:spcBef>
              <a:buClr>
                <a:srgbClr val="008522"/>
              </a:buClr>
              <a:buSzPts val="2000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</a:t>
            </a: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LÉPÉS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: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piaci bevezetés értékelése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213" name="Google Shape;213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8" descr="Microscoo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88224" y="2852936"/>
            <a:ext cx="1944216" cy="1956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9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Fejlesztés &amp; Minőség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1" name="Google Shape;221;p29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Clr>
                <a:srgbClr val="008522"/>
              </a:buClr>
              <a:buSzPts val="2000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TERMÉKFEJLESZTÉS MENEDZSELÉSE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>
              <a:spcBef>
                <a:spcPts val="400"/>
              </a:spcBef>
              <a:buClr>
                <a:srgbClr val="008522"/>
              </a:buClr>
              <a:buSzPts val="2000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LÉPÉS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: </a:t>
            </a: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Ötletek összegyűjtése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>
                <a:solidFill>
                  <a:srgbClr val="008522"/>
                </a:solidFill>
                <a:latin typeface="Helvetica Neue"/>
                <a:sym typeface="Helvetica Neue"/>
              </a:rPr>
              <a:t>Piac kutatás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Ötletelés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Gondolatok összegyűjtése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</a:t>
            </a:r>
            <a:r>
              <a:rPr lang="en-US" sz="2000" b="0" i="0" u="none" strike="noStrike" cap="none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dia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Szakirodalom, háttéranyagok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222" name="Google Shape;222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0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Fejlesztés &amp; Minőség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9" name="Google Shape;229;p30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664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Clr>
                <a:srgbClr val="008522"/>
              </a:buClr>
              <a:buSzPts val="2000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TERMÉKFEJLESZTÉS MENEDZSELÉSE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indent="-457200" algn="just">
              <a:spcBef>
                <a:spcPts val="400"/>
              </a:spcBef>
              <a:buClr>
                <a:srgbClr val="008522"/>
              </a:buClr>
              <a:buSzPts val="2000"/>
              <a:buAutoNum type="arabicPeriod"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LÉPÉS</a:t>
            </a:r>
            <a:r>
              <a:rPr lang="en-US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: </a:t>
            </a: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Ötletek értékelése</a:t>
            </a:r>
          </a:p>
          <a:p>
            <a:pPr marL="0" lvl="0" indent="0" algn="just">
              <a:spcBef>
                <a:spcPts val="400"/>
              </a:spcBef>
              <a:buClr>
                <a:srgbClr val="008522"/>
              </a:buClr>
              <a:buSzPts val="2000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 diszciplináris tevékenység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Kritériumok: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Pénzügyi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Folyamat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Termék jellemzők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Marketing 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Vállalkozás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Jogi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Etikai</a:t>
            </a:r>
            <a:endParaRPr dirty="0"/>
          </a:p>
        </p:txBody>
      </p:sp>
      <p:pic>
        <p:nvPicPr>
          <p:cNvPr id="230" name="Google Shape;230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1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Fejlesztés &amp; Minőség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7" name="Google Shape;237;p31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5071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Clr>
                <a:srgbClr val="008522"/>
              </a:buClr>
              <a:buSzPts val="2000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TERMÉKFEJLESZTÉS MENEDZSELÉSE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>
              <a:spcBef>
                <a:spcPts val="400"/>
              </a:spcBef>
              <a:buClr>
                <a:srgbClr val="008522"/>
              </a:buClr>
              <a:buSzPts val="2000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LÉPÉS : A piac tanulmányozása</a:t>
            </a:r>
            <a:endParaRPr lang="hu-HU" sz="2000"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ötlet és a piac ütköztetése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Van-e potenciál a piacban, hogyan tudjuk ezt megbecsülni?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Információ gyűjtés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piacelemzés eredménye: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Result of the market study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Rengeteg információ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Egy objektívebb kép a termékről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Jelenleg használhatatlan információk, mely talán később vagy 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máshol hasznos lehet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endParaRPr lang="hu-HU"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8" name="Google Shape;238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4400"/>
              <a:buFont typeface="Helvetica Neue"/>
              <a:buNone/>
            </a:pPr>
            <a:r>
              <a:rPr lang="hu-HU" sz="44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Amit várhatsz…</a:t>
            </a:r>
            <a:endParaRPr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3200"/>
              <a:buFont typeface="Arial"/>
              <a:buChar char="•"/>
            </a:pPr>
            <a:r>
              <a:rPr lang="hu-HU" sz="32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Képzés</a:t>
            </a:r>
          </a:p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3200"/>
              <a:buFont typeface="Arial"/>
              <a:buChar char="•"/>
            </a:pPr>
            <a:r>
              <a:rPr lang="hu-HU" sz="32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Vállalkozásfejlesztés az agrár-élelmiszeriparban</a:t>
            </a:r>
            <a:endParaRPr sz="32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8522"/>
              </a:buClr>
              <a:buSzPts val="3200"/>
              <a:buFont typeface="Arial"/>
              <a:buChar char="•"/>
            </a:pPr>
            <a:r>
              <a:rPr lang="hu-HU" sz="32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Projekt kezelési képesség fejlesztés</a:t>
            </a:r>
            <a:endParaRPr sz="32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8522"/>
              </a:buClr>
              <a:buSzPts val="3200"/>
              <a:buFont typeface="Arial"/>
              <a:buChar char="•"/>
            </a:pPr>
            <a:r>
              <a:rPr lang="hu-HU" sz="32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Termékfejlesztés, termékminőség</a:t>
            </a:r>
            <a:endParaRPr sz="32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8522"/>
              </a:buClr>
              <a:buSzPts val="3200"/>
              <a:buFont typeface="Arial"/>
              <a:buChar char="•"/>
            </a:pPr>
            <a:r>
              <a:rPr lang="hu-HU" sz="32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Pénzügyi vonatkozások</a:t>
            </a:r>
            <a:endParaRPr sz="32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8522"/>
              </a:buClr>
              <a:buSzPts val="3200"/>
              <a:buFont typeface="Arial"/>
              <a:buChar char="•"/>
            </a:pPr>
            <a:r>
              <a:rPr lang="hu-HU" sz="3200" b="0" i="0" u="none" strike="noStrike" cap="none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Nemzetköziesedés</a:t>
            </a:r>
            <a:r>
              <a:rPr lang="en-US" sz="32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2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8522"/>
              </a:buClr>
              <a:buSzPts val="3200"/>
              <a:buFont typeface="Arial"/>
              <a:buChar char="•"/>
            </a:pPr>
            <a:r>
              <a:rPr lang="hu-HU" sz="32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Esettanulmányok</a:t>
            </a:r>
            <a:endParaRPr sz="32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8522"/>
              </a:buClr>
              <a:buSzPts val="3200"/>
              <a:buFont typeface="Arial"/>
              <a:buChar char="•"/>
            </a:pPr>
            <a:r>
              <a:rPr lang="hu-HU" sz="32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Videójáték</a:t>
            </a:r>
            <a:endParaRPr sz="32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1397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85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2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Fejlesztés &amp; Minőség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5" name="Google Shape;245;p32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Clr>
                <a:srgbClr val="008522"/>
              </a:buClr>
              <a:buSzPts val="2000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TERMÉKFEJLESZTÉS MENEDZSELÉSE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>
              <a:spcBef>
                <a:spcPts val="400"/>
              </a:spcBef>
              <a:buClr>
                <a:srgbClr val="008522"/>
              </a:buClr>
              <a:buSzPts val="2000"/>
              <a:buNone/>
            </a:pPr>
            <a:r>
              <a:rPr lang="en-US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LÉPÉS : </a:t>
            </a:r>
            <a:r>
              <a:rPr lang="en-US" sz="2000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Termék</a:t>
            </a:r>
            <a:r>
              <a:rPr lang="en-US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specifikáció</a:t>
            </a:r>
            <a:endParaRPr lang="en-US" sz="2000"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termék részletes leírása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ügyfél elvárásainak és a cég képességeinek összevetése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specifikációknak magában kell foglalniuk az alábbiakat: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Termelési módszer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Hozzávalók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Főzési módszer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Csomagolás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Minőség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Célcsoport(ok)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6" name="Google Shape;246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3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Fejlesztés &amp; Minőség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3" name="Google Shape;253;p33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Clr>
                <a:srgbClr val="008522"/>
              </a:buClr>
              <a:buSzPts val="2000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TERMÉKFEJLESZTÉS MENEDZSELÉSE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>
              <a:spcBef>
                <a:spcPts val="400"/>
              </a:spcBef>
              <a:buClr>
                <a:srgbClr val="008522"/>
              </a:buClr>
              <a:buSzPts val="2000"/>
              <a:buNone/>
            </a:pPr>
            <a:r>
              <a:rPr lang="en-US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4. LÉPÉS : </a:t>
            </a:r>
            <a:r>
              <a:rPr lang="en-US" sz="2000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Megvalósíthatóság</a:t>
            </a:r>
            <a:r>
              <a:rPr lang="en-US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ellenőrzése</a:t>
            </a:r>
            <a:endParaRPr lang="en-US" sz="2000"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hu-HU"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specifikáció reális?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Megvannak a technikai képességeink a termék előállításához?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Meg tudjuk valósítani (vagy megszervezni) a gyártási folyamatot?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Megvan minden eszközünk a hatékony gyártáshoz?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Melyek a fejlesztés pénzügyi következményei?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4" name="Google Shape;254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4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Fejlesztés &amp; Minőség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1" name="Google Shape;261;p34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Clr>
                <a:srgbClr val="008522"/>
              </a:buClr>
              <a:buSzPts val="2000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TERMÉKFEJLESZTÉS MENEDZSELÉSE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>
              <a:spcBef>
                <a:spcPts val="400"/>
              </a:spcBef>
              <a:buClr>
                <a:srgbClr val="008522"/>
              </a:buClr>
              <a:buSzPts val="2000"/>
              <a:buNone/>
            </a:pPr>
            <a:r>
              <a:rPr lang="en-US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5. LÉPÉS : </a:t>
            </a:r>
            <a:r>
              <a:rPr lang="en-US" sz="2000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Prototípus</a:t>
            </a:r>
            <a:r>
              <a:rPr lang="en-US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fejlesztés</a:t>
            </a:r>
            <a:endParaRPr lang="en-US" sz="2000"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Élelmiszer esetén, a prototípust leginkább mintának hívjuk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Prototípusok típusai: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Működőképesség igazolása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Vizuális megjelenés és formák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prototípus és a felhasználói tapasztalatok interakciója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Működő prototípus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endParaRPr lang="hu-HU"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2" name="Google Shape;262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5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Fejlesztés &amp; Minőség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9" name="Google Shape;269;p35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Clr>
                <a:srgbClr val="008522"/>
              </a:buClr>
              <a:buSzPts val="2000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TERMÉKFEJLESZTÉS MENEDZSELÉSE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>
              <a:spcBef>
                <a:spcPts val="400"/>
              </a:spcBef>
              <a:buClr>
                <a:srgbClr val="008522"/>
              </a:buClr>
              <a:buSzPts val="2000"/>
              <a:buNone/>
            </a:pPr>
            <a:r>
              <a:rPr lang="en-US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5. LÉPÉS : </a:t>
            </a:r>
            <a:r>
              <a:rPr lang="en-US" sz="2000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Prototípus</a:t>
            </a:r>
            <a:r>
              <a:rPr lang="en-US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fejlesztés</a:t>
            </a:r>
            <a:endParaRPr lang="en-US" sz="2000"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prototípus legyártása nem egyenlő az ipari termeléssel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egyes összetevők eltérően viselkedhetnek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összetevők mennyisége eltérhet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Gyártási folyamat hossza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Tárolási feltételek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endParaRPr lang="hu-HU"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Csomagolás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0" name="Google Shape;270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36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Fejlesztés &amp; Minőség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7" name="Google Shape;277;p36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5095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Clr>
                <a:srgbClr val="008522"/>
              </a:buClr>
              <a:buSzPts val="2000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TERMÉKFEJLESZTÉS MENEDZSELÉSE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>
              <a:spcBef>
                <a:spcPts val="400"/>
              </a:spcBef>
              <a:buClr>
                <a:srgbClr val="008522"/>
              </a:buClr>
              <a:buSzPts val="2000"/>
              <a:buNone/>
            </a:pPr>
            <a:r>
              <a:rPr lang="en-US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6. LÉPÉS : </a:t>
            </a:r>
            <a:r>
              <a:rPr lang="en-US" sz="2000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Termék</a:t>
            </a:r>
            <a:r>
              <a:rPr lang="en-US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tesztelés</a:t>
            </a:r>
            <a:endParaRPr lang="en-US" sz="2000"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Mélyebbre hatolunk a piacban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élelmiszeriparban az alkotóelemek nem másolás-beillesztés kérdése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ízlések </a:t>
            </a:r>
            <a:r>
              <a:rPr lang="hu-HU" sz="2000" b="0" i="0" u="none" strike="noStrike" cap="none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országonként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hu-HU" sz="2000" b="0" i="0" u="none" strike="noStrike" cap="none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eltérőek</a:t>
            </a:r>
            <a:endParaRPr lang="hu-HU"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A gyermeknek szánt termékek nem ugyanazok, mint a  felnőtteknek szánt termékek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Bizonyos országokban és esetekben egyes hozzávalók nem engedélyezettek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dirty="0">
                <a:solidFill>
                  <a:srgbClr val="008522"/>
                </a:solidFill>
                <a:latin typeface="Helvetica Neue"/>
                <a:sym typeface="Helvetica Neue"/>
              </a:rPr>
              <a:t>A termék tesztelése lehetőséget ad a fejlesztés finombeállítására</a:t>
            </a:r>
          </a:p>
        </p:txBody>
      </p:sp>
      <p:pic>
        <p:nvPicPr>
          <p:cNvPr id="278" name="Google Shape;278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3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6137" y="0"/>
            <a:ext cx="910786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38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Fejlesztés &amp; Minőség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2" name="Google Shape;292;p38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Clr>
                <a:srgbClr val="008522"/>
              </a:buClr>
              <a:buSzPts val="2000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TERMÉKFEJLESZTÉS MENEDZSELÉSE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>
              <a:spcBef>
                <a:spcPts val="400"/>
              </a:spcBef>
              <a:buClr>
                <a:srgbClr val="008522"/>
              </a:buClr>
              <a:buSzPts val="2000"/>
              <a:buNone/>
            </a:pPr>
            <a:r>
              <a:rPr lang="en-US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7. LÉPÉS : </a:t>
            </a:r>
            <a:r>
              <a:rPr lang="en-US" sz="2000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Termék</a:t>
            </a:r>
            <a:r>
              <a:rPr lang="en-US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piacra</a:t>
            </a:r>
            <a:r>
              <a:rPr lang="en-US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dobása</a:t>
            </a:r>
            <a:endParaRPr lang="en-US" sz="2000"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marketing mix segít a termék hatékony piacra dobásában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Kövesd az új termék bevezetésének minden lépését. Használd a tényeket! A megérzés nem jó tanácsadó!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Adj a terméknek időt a piacon!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93" name="Google Shape;293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9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Fejlesztés &amp; Minőség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0" name="Google Shape;300;p39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Clr>
                <a:srgbClr val="008522"/>
              </a:buClr>
              <a:buSzPts val="2000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TERMÉKFEJLESZTÉS MENEDZSELÉSE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>
              <a:spcBef>
                <a:spcPts val="400"/>
              </a:spcBef>
              <a:buClr>
                <a:srgbClr val="008522"/>
              </a:buClr>
              <a:buSzPts val="2000"/>
              <a:buNone/>
            </a:pPr>
            <a:r>
              <a:rPr lang="en-US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7. LÉPÉS : </a:t>
            </a:r>
            <a:r>
              <a:rPr lang="en-US" sz="2000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Termék</a:t>
            </a:r>
            <a:r>
              <a:rPr lang="en-US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piacra</a:t>
            </a:r>
            <a:r>
              <a:rPr lang="en-US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dobása</a:t>
            </a:r>
            <a:endParaRPr lang="en-US" sz="2000"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Ebben a fázisban a legfontosabb felhasználók csoportja a következő: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Vezető felhasználók – </a:t>
            </a:r>
            <a:r>
              <a:rPr lang="hu-HU" sz="2000" b="0" i="0" u="none" strike="noStrike" cap="none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Innovátorok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(és korai bevezetők)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endParaRPr lang="hu-HU"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Ők fognak segíteni a jövőbeli lehetőségek azonosításában és a felmerülő koncepciók értékelésében	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01" name="Google Shape;301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40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Fejlesztés &amp; Minőség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8" name="Google Shape;308;p40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Clr>
                <a:srgbClr val="008522"/>
              </a:buClr>
              <a:buSzPts val="2000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TERMÉKFEJLESZTÉS MENEDZSELÉSE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>
              <a:spcBef>
                <a:spcPts val="400"/>
              </a:spcBef>
              <a:buClr>
                <a:srgbClr val="008522"/>
              </a:buClr>
              <a:buSzPts val="2000"/>
              <a:buNone/>
            </a:pPr>
            <a:r>
              <a:rPr lang="en-US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8. LÉPÉS : A </a:t>
            </a:r>
            <a:r>
              <a:rPr lang="en-US" sz="2000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piaci</a:t>
            </a:r>
            <a:r>
              <a:rPr lang="en-US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bevezetés</a:t>
            </a:r>
            <a:r>
              <a:rPr lang="en-US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értékelése</a:t>
            </a:r>
            <a:endParaRPr lang="en-US" sz="2000"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lang="en-US"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Miután a termék a piacra került, rendszeresen végezz értékelést, és vond le a következtetéseket!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termékfejlesztés sok pénzt emészthet fel</a:t>
            </a:r>
            <a:endParaRPr lang="en-US"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Minden lépés végén el kellene végezni az értékelést, és levonni a következtetést: „CSINÁLJUK” vagy „HAGYJUK”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09" name="Google Shape;309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41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Fejlesztés &amp; Minőség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6" name="Google Shape;316;p41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Clr>
                <a:srgbClr val="008522"/>
              </a:buClr>
              <a:buSzPts val="2000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VÁLTOZÁS A MENEDZSMENTBEN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innováció vagy a termékfejlesztés változást hoz a cég életébe. Annak érdekében, hogy az alkalmazottak nyitottak legyenek a változásra, és részt is vegyenek benne, az alábbiakat kellene tenni: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Szánj időt a fejlesztésre!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Hozz létre egy jó csapatot!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Kezdd az alapoktól!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>
                <a:solidFill>
                  <a:srgbClr val="008522"/>
                </a:solidFill>
                <a:latin typeface="Helvetica Neue"/>
                <a:sym typeface="Helvetica Neue"/>
              </a:rPr>
              <a:t>Kommunikálj!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Értékeld a kis győzelmeket is!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 add fel, ha a tények és a számok jók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17" name="Google Shape;317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4400"/>
              <a:buFont typeface="Helvetica Neue"/>
              <a:buNone/>
            </a:pPr>
            <a:r>
              <a:rPr lang="hu-HU" sz="44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képzés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6" name="Google Shape;106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69093" y="1328923"/>
            <a:ext cx="7996366" cy="5330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42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Fejlesztés &amp; Minőség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5" name="Google Shape;325;p42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Clr>
                <a:srgbClr val="008522"/>
              </a:buClr>
              <a:buSzPts val="2000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VÁLTOZÁS A MENEDZSMENTBEN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Hogyan dolgozzunk csapatban?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Határozzunk meg a projekt csapat szerepeit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legjobb eredményeket egy multi diszciplináris csapat szállítja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Minél színesebb a csapat, annál jobb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menedzsment felé álladó jelentés szükséges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Mindig van pénzügyi érintettség – figyeld folyamatosan, hol takaríthatsz meg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26" name="Google Shape;326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2" descr="Twee manne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19872" y="4928095"/>
            <a:ext cx="1574926" cy="153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43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Fejlesztés &amp; Minőség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5" name="Google Shape;335;p43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LÉGY NYITOTT AZ INNOVÁCIÓRA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Megjelent egy tendencia, mely során összefogással történik a fejlesztés, mert:</a:t>
            </a:r>
            <a:endParaRPr lang="hu-HU"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Nem mindig jelenik meg a megfelelő kompetencia az adott vállalatnál/országban, mely a terméket akarja kifejleszteni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összefogással kialakult hálózatban az információ is több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kockázat megoszlik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hu-HU"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Aki egyedül dolgozik eredményes, aki együtt dolgozik sokszoroz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36" name="Google Shape;336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4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3" name="Google Shape;343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5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Fejlesztés &amp; Minőség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2" name="Google Shape;352;p45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TERMÉK MINŐSÉG</a:t>
            </a:r>
            <a:endParaRPr lang="hu-HU"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minőségbiztosítás egy proaktív eszköz, hogy garantáljuk a termék minőségét, az élelmiszeripari szabványoknak megfelelően.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HACCP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potenciális kockázatok azonosítása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Folyamatok meghatározása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alkalmazottak képzése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folyamatok monitorozása, jelentések készítése</a:t>
            </a:r>
          </a:p>
        </p:txBody>
      </p:sp>
      <p:pic>
        <p:nvPicPr>
          <p:cNvPr id="353" name="Google Shape;353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46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Fejlesztés &amp; Minőség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1" name="Google Shape;361;p46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Clr>
                <a:srgbClr val="008522"/>
              </a:buClr>
              <a:buSzPts val="2000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TERMÉK MINŐSÉG</a:t>
            </a:r>
            <a:endParaRPr lang="hu-HU" sz="2000"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>
              <a:spcBef>
                <a:spcPts val="400"/>
              </a:spcBef>
              <a:buClr>
                <a:srgbClr val="008522"/>
              </a:buClr>
              <a:buSzPts val="2000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minőségbiztosítás egy proaktív eszköz, hogy garantáljuk a termék minőségét, az élelmiszeripari szabványoknak megfelelően.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CCP alapján az alábbi kockázatokat kell figyelembe venni: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Fizikai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Kémiai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Biológiai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minőségbiztosítás ellenőrizni kell meghatározott időközönként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Külső audit: BRC, IFS, Ügyfél auditálás</a:t>
            </a:r>
            <a:endParaRPr dirty="0"/>
          </a:p>
        </p:txBody>
      </p:sp>
      <p:pic>
        <p:nvPicPr>
          <p:cNvPr id="362" name="Google Shape;362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4400"/>
              <a:buFont typeface="Helvetica Neue"/>
              <a:buNone/>
            </a:pPr>
            <a:r>
              <a:rPr lang="hu-HU" sz="44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képzés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Főbb célok: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VÁLLALKOZÓI KOMPETENCIÁK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Vállalati és vállalkozói változások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lang="hu-HU" sz="2000" b="0" i="0" u="none" strike="noStrike" cap="none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vállakozásfejlesztés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következőkre terjed ki: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	 -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Marketing és értékesítés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	 -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vállalat menedzsmentje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 -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Termékfejlesztés és a termék minőségének kérdése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1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-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fejlesztések pénzügyi vonatkozásai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 - </a:t>
            </a:r>
            <a:r>
              <a:rPr lang="hu-HU" sz="2000" b="0" i="0" u="none" strike="noStrike" cap="none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Nemzetköziesedés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5" name="Google Shape;11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7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4400"/>
              <a:buFont typeface="Helvetica Neue"/>
              <a:buNone/>
            </a:pPr>
            <a:r>
              <a:rPr lang="hu-HU" sz="44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képzés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Célok: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Esettanulmányok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Videójáték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3" name="Google Shape;12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57613" y="3593719"/>
            <a:ext cx="2219325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8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képzés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1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Esettanulmányok</a:t>
            </a:r>
            <a:endParaRPr b="1"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esettanulmányok az agrárélelmiszeripar mindennapi tapasztalatain alapulnak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esettanulmányok a menedzsment minden területét lefedik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Gyakorlati megközelítés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esettanulmányok feldolgozhatók egyénileg vagy csoportban is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csoportok feldolgozás ajánlott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132" name="Google Shape;13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9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képzés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" name="Google Shape;139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MÓDSZERTAN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KÉRDÉSEK</a:t>
            </a:r>
            <a:endParaRPr dirty="0"/>
          </a:p>
          <a:p>
            <a:pPr marL="342900" marR="0" lvl="0" indent="-342900" algn="just" rtl="0">
              <a:spcBef>
                <a:spcPts val="360"/>
              </a:spcBef>
              <a:spcAft>
                <a:spcPts val="0"/>
              </a:spcAft>
              <a:buClr>
                <a:srgbClr val="008522"/>
              </a:buClr>
              <a:buSzPts val="1800"/>
              <a:buFont typeface="Noto Sans Symbols"/>
              <a:buChar char="✓"/>
            </a:pPr>
            <a:r>
              <a:rPr lang="hu-HU" sz="18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kérdésfeltevés </a:t>
            </a:r>
            <a:r>
              <a:rPr lang="hu-HU" sz="18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nagyon hasznos lehet, hogy bevonjuk a hallgatót a beszélgetésbe. Kerüljük a zárt </a:t>
            </a:r>
            <a:r>
              <a:rPr lang="hu-HU" sz="1800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kérdésket</a:t>
            </a:r>
            <a:r>
              <a:rPr lang="hu-HU" sz="18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(igen/nem választ)</a:t>
            </a:r>
            <a:endParaRPr lang="hu-HU" sz="18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VISSZAJELZÉSEK</a:t>
            </a:r>
            <a:endParaRPr dirty="0"/>
          </a:p>
          <a:p>
            <a:pPr marL="342900" marR="0" lvl="0" indent="-342900" algn="just" rtl="0">
              <a:spcBef>
                <a:spcPts val="360"/>
              </a:spcBef>
              <a:spcAft>
                <a:spcPts val="0"/>
              </a:spcAft>
              <a:buClr>
                <a:srgbClr val="008522"/>
              </a:buClr>
              <a:buSzPts val="1800"/>
              <a:buFont typeface="Noto Sans Symbols"/>
              <a:buChar char="✓"/>
            </a:pPr>
            <a:r>
              <a:rPr lang="hu-HU" sz="18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Hol állunk jelenleg és hogyan tegyük meg a következő lépést, hogy pozitív visszajelzést kapjunk?</a:t>
            </a:r>
            <a:endParaRPr lang="hu-HU" sz="18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360"/>
              </a:spcBef>
              <a:spcAft>
                <a:spcPts val="0"/>
              </a:spcAft>
              <a:buClr>
                <a:srgbClr val="008522"/>
              </a:buClr>
              <a:buSzPts val="1800"/>
              <a:buFont typeface="Noto Sans Symbols"/>
              <a:buChar char="✓"/>
            </a:pPr>
            <a:r>
              <a:rPr lang="hu-HU" sz="18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visszajelzés nem a személytől függ, hanem a viselkedéstől</a:t>
            </a:r>
            <a:r>
              <a:rPr lang="en-US" sz="18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VISSZATEKINTÉS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360"/>
              </a:spcBef>
              <a:spcAft>
                <a:spcPts val="0"/>
              </a:spcAft>
              <a:buClr>
                <a:srgbClr val="008522"/>
              </a:buClr>
              <a:buSzPts val="1800"/>
              <a:buFont typeface="Noto Sans Symbols"/>
              <a:buChar char="✓"/>
            </a:pPr>
            <a:r>
              <a:rPr lang="hu-HU" sz="18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Tárgyszerűen elemezzük a történteket</a:t>
            </a:r>
            <a:endParaRPr dirty="0"/>
          </a:p>
          <a:p>
            <a:pPr marL="342900" marR="0" lvl="0" indent="-342900" algn="just" rtl="0">
              <a:spcBef>
                <a:spcPts val="360"/>
              </a:spcBef>
              <a:spcAft>
                <a:spcPts val="0"/>
              </a:spcAft>
              <a:buClr>
                <a:srgbClr val="008522"/>
              </a:buClr>
              <a:buSzPts val="1800"/>
              <a:buFont typeface="Noto Sans Symbols"/>
              <a:buChar char="✓"/>
            </a:pPr>
            <a:r>
              <a:rPr lang="hu-HU" sz="18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Kövessük nyomon a folyamatokat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140" name="Google Shape;14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0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3959"/>
              <a:buFont typeface="Helvetica Neue"/>
              <a:buNone/>
            </a:pPr>
            <a:r>
              <a:rPr lang="hu-HU" sz="3959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Vállalkozásfejlesztés az agrár-élelmiszeriparban</a:t>
            </a:r>
            <a:endParaRPr sz="3959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" name="Google Shape;147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KONFRONTÁCIÓ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Környezeti kérdésekben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lehető leghatékonyabban használjuk a forrásokat</a:t>
            </a:r>
          </a:p>
          <a:p>
            <a:pPr marL="342900" indent="-342900" algn="just">
              <a:spcBef>
                <a:spcPts val="400"/>
              </a:spcBef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>
                <a:solidFill>
                  <a:srgbClr val="008522"/>
                </a:solidFill>
                <a:latin typeface="Helvetica Neue"/>
                <a:sym typeface="Helvetica Neue"/>
              </a:rPr>
              <a:t>Társadalmi kérdésekben</a:t>
            </a:r>
            <a:endParaRPr sz="2000" dirty="0">
              <a:solidFill>
                <a:srgbClr val="008522"/>
              </a:solidFill>
              <a:latin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teljes társadalmi lánc nyertes kell legyen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Fogyasztói kérdésekben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kezdeményezéseknek a piac igény oldaláról (fogyasztói oldal) kell jönniük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en-US" sz="2000" b="0" i="0" u="none" strike="noStrike" cap="none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Globaliz</a:t>
            </a:r>
            <a:r>
              <a:rPr lang="hu-HU" sz="2000" b="0" i="0" u="none" strike="noStrike" cap="none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áció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Egyre inkább az egész világ egyetlen piaccá válik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148" name="Google Shape;14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1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  <a:buSzPts val="3959"/>
            </a:pPr>
            <a:r>
              <a:rPr lang="hu-HU" sz="3959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Vállalkozásfejlesztés az agrár-élelmiszeriparban</a:t>
            </a:r>
            <a:endParaRPr sz="3959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5" name="Google Shape;155;p21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EREDMÉNYKIMUTATÁS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>
                <a:solidFill>
                  <a:srgbClr val="008522"/>
                </a:solidFill>
                <a:latin typeface="Helvetica Neue"/>
                <a:sym typeface="Helvetica Neue"/>
              </a:rPr>
              <a:t>Hatékonyság	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Marketing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Társadalmi és környezeti elvárások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156" name="Google Shape;15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988</Words>
  <Application>Microsoft Office PowerPoint</Application>
  <PresentationFormat>Diavetítés a képernyőre (4:3 oldalarány)</PresentationFormat>
  <Paragraphs>349</Paragraphs>
  <Slides>34</Slides>
  <Notes>34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39" baseType="lpstr">
      <vt:lpstr>Helvetica Neue</vt:lpstr>
      <vt:lpstr>Arial</vt:lpstr>
      <vt:lpstr>Calibri</vt:lpstr>
      <vt:lpstr>Noto Sans Symbols</vt:lpstr>
      <vt:lpstr>Tema de Office</vt:lpstr>
      <vt:lpstr>Hogyan indítsuk el agrárvállalkozásunkat?</vt:lpstr>
      <vt:lpstr>Amit várhatsz…</vt:lpstr>
      <vt:lpstr>A képzés</vt:lpstr>
      <vt:lpstr>A képzés</vt:lpstr>
      <vt:lpstr>A képzés</vt:lpstr>
      <vt:lpstr>A képzés</vt:lpstr>
      <vt:lpstr>A képzés</vt:lpstr>
      <vt:lpstr>Vállalkozásfejlesztés az agrár-élelmiszeriparban</vt:lpstr>
      <vt:lpstr>Vállalkozásfejlesztés az agrár-élelmiszeriparban</vt:lpstr>
      <vt:lpstr>PowerPoint-bemutató</vt:lpstr>
      <vt:lpstr>Fejlesztés &amp; Minőség</vt:lpstr>
      <vt:lpstr>Fejlesztés &amp; Minőség</vt:lpstr>
      <vt:lpstr>Fejlesztés &amp; Minőség</vt:lpstr>
      <vt:lpstr>Fejlesztés &amp; Minőség</vt:lpstr>
      <vt:lpstr>Fejlesztés &amp; Minőség</vt:lpstr>
      <vt:lpstr>Fejlesztés &amp; Minőség</vt:lpstr>
      <vt:lpstr>Fejlesztés &amp; Minőség</vt:lpstr>
      <vt:lpstr>Fejlesztés &amp; Minőség</vt:lpstr>
      <vt:lpstr>Fejlesztés &amp; Minőség</vt:lpstr>
      <vt:lpstr>Fejlesztés &amp; Minőség</vt:lpstr>
      <vt:lpstr>Fejlesztés &amp; Minőség</vt:lpstr>
      <vt:lpstr>Fejlesztés &amp; Minőség</vt:lpstr>
      <vt:lpstr>Fejlesztés &amp; Minőség</vt:lpstr>
      <vt:lpstr>Fejlesztés &amp; Minőség</vt:lpstr>
      <vt:lpstr>PowerPoint-bemutató</vt:lpstr>
      <vt:lpstr>Fejlesztés &amp; Minőség</vt:lpstr>
      <vt:lpstr>Fejlesztés &amp; Minőség</vt:lpstr>
      <vt:lpstr>Fejlesztés &amp; Minőség</vt:lpstr>
      <vt:lpstr>Fejlesztés &amp; Minőség</vt:lpstr>
      <vt:lpstr>Fejlesztés &amp; Minőség</vt:lpstr>
      <vt:lpstr>Fejlesztés &amp; Minőség</vt:lpstr>
      <vt:lpstr>PowerPoint-bemutató</vt:lpstr>
      <vt:lpstr>Fejlesztés &amp; Minőség</vt:lpstr>
      <vt:lpstr>Fejlesztés &amp; Minőség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DEVELOP BUSINESS IN THE AGRO-FOOD SECTOR ?</dc:title>
  <dc:creator>Vali</dc:creator>
  <cp:lastModifiedBy>Windows-felhasználó</cp:lastModifiedBy>
  <cp:revision>20</cp:revision>
  <dcterms:modified xsi:type="dcterms:W3CDTF">2018-07-27T11:47:20Z</dcterms:modified>
</cp:coreProperties>
</file>