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DFF"/>
    <a:srgbClr val="157FFF"/>
    <a:srgbClr val="D68B1C"/>
    <a:srgbClr val="F7E289"/>
    <a:srgbClr val="FF9E1D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E974A-E037-4DB5-BA17-02061CE34C7E}" type="doc">
      <dgm:prSet loTypeId="urn:diagrams.loki3.com/BracketLis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2DBE291-50B8-45FF-B334-BBD33677FB88}">
      <dgm:prSet phldrT="[Szöveg]" custT="1"/>
      <dgm:spPr/>
      <dgm:t>
        <a:bodyPr/>
        <a:lstStyle/>
        <a:p>
          <a:r>
            <a: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Miért jó ez a munkavállalónak?</a:t>
          </a:r>
        </a:p>
      </dgm:t>
    </dgm:pt>
    <dgm:pt modelId="{A5C62CDA-EE55-4188-B11A-0C6249CDE864}" type="parTrans" cxnId="{AF0D0B8E-D299-4B1C-B487-350456373740}">
      <dgm:prSet/>
      <dgm:spPr/>
      <dgm:t>
        <a:bodyPr/>
        <a:lstStyle/>
        <a:p>
          <a:endParaRPr lang="hu-HU"/>
        </a:p>
      </dgm:t>
    </dgm:pt>
    <dgm:pt modelId="{E240309E-8EFD-42C2-8495-847B33423D18}" type="sibTrans" cxnId="{AF0D0B8E-D299-4B1C-B487-350456373740}">
      <dgm:prSet/>
      <dgm:spPr/>
      <dgm:t>
        <a:bodyPr/>
        <a:lstStyle/>
        <a:p>
          <a:endParaRPr lang="hu-HU"/>
        </a:p>
      </dgm:t>
    </dgm:pt>
    <dgm:pt modelId="{92BE3B6A-DECC-437E-8557-985809775B60}">
      <dgm:prSet phldrT="[Szöveg]" custT="1"/>
      <dgm:spPr/>
      <dgm:t>
        <a:bodyPr/>
        <a:lstStyle/>
        <a:p>
          <a:r>
            <a:rPr lang="hu-HU" sz="1500" dirty="0"/>
            <a:t>Személyi adókedvezmény – tartós betegség  eseten 335/2009. (XII. 29.) Korm. rendelet </a:t>
          </a:r>
        </a:p>
      </dgm:t>
    </dgm:pt>
    <dgm:pt modelId="{5070A250-2941-4303-9B3A-44B455B5501C}" type="parTrans" cxnId="{A18B847D-4A9D-4B18-93E7-5CB28C4AAFEB}">
      <dgm:prSet/>
      <dgm:spPr/>
      <dgm:t>
        <a:bodyPr/>
        <a:lstStyle/>
        <a:p>
          <a:endParaRPr lang="hu-HU"/>
        </a:p>
      </dgm:t>
    </dgm:pt>
    <dgm:pt modelId="{0D7FD71D-D964-4733-8E29-55B03517215B}" type="sibTrans" cxnId="{A18B847D-4A9D-4B18-93E7-5CB28C4AAFEB}">
      <dgm:prSet/>
      <dgm:spPr/>
      <dgm:t>
        <a:bodyPr/>
        <a:lstStyle/>
        <a:p>
          <a:endParaRPr lang="hu-HU"/>
        </a:p>
      </dgm:t>
    </dgm:pt>
    <dgm:pt modelId="{CC8D4F0B-C032-498A-8D80-3FAEF8B33C4C}">
      <dgm:prSet phldrT="[Szöveg]" custT="1"/>
      <dgm:spPr/>
      <dgm:t>
        <a:bodyPr/>
        <a:lstStyle/>
        <a:p>
          <a:r>
            <a:rPr lang="hu-H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Miért jó ez a munkáltatónak?</a:t>
          </a:r>
        </a:p>
      </dgm:t>
    </dgm:pt>
    <dgm:pt modelId="{44269180-FB4C-4AD3-BBD7-D51A94E0C104}" type="parTrans" cxnId="{D98B10AE-8523-47AC-9C7A-AA20FE15257A}">
      <dgm:prSet/>
      <dgm:spPr/>
      <dgm:t>
        <a:bodyPr/>
        <a:lstStyle/>
        <a:p>
          <a:endParaRPr lang="hu-HU"/>
        </a:p>
      </dgm:t>
    </dgm:pt>
    <dgm:pt modelId="{CF8A72EF-50FE-4CD0-B26C-2BD796A21A92}" type="sibTrans" cxnId="{D98B10AE-8523-47AC-9C7A-AA20FE15257A}">
      <dgm:prSet/>
      <dgm:spPr/>
      <dgm:t>
        <a:bodyPr/>
        <a:lstStyle/>
        <a:p>
          <a:endParaRPr lang="hu-HU"/>
        </a:p>
      </dgm:t>
    </dgm:pt>
    <dgm:pt modelId="{0C7CB61A-28C8-4A0F-BB12-F7430019BB9A}">
      <dgm:prSet phldrT="[Szöveg]" custT="1"/>
      <dgm:spPr/>
      <dgm:t>
        <a:bodyPr/>
        <a:lstStyle/>
        <a:p>
          <a:pPr marL="17145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hu-HU" sz="1500" dirty="0"/>
            <a:t>Az érvényes rehabilitációs kártyával rendelkező megváltozott munkaképességű személy foglalkoztatása esetén nem fizet szociális hozzájárulási adót, amíg a kártyát letétben tartja</a:t>
          </a:r>
        </a:p>
        <a:p>
          <a:pPr marL="17145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hu-HU" sz="1500" dirty="0"/>
        </a:p>
      </dgm:t>
    </dgm:pt>
    <dgm:pt modelId="{0E61FF9D-16DB-4B04-9EF5-5D3A689EFF2C}" type="parTrans" cxnId="{C06B5C17-8E90-42BA-8ED0-85C59E6EE9F2}">
      <dgm:prSet/>
      <dgm:spPr/>
      <dgm:t>
        <a:bodyPr/>
        <a:lstStyle/>
        <a:p>
          <a:endParaRPr lang="hu-HU"/>
        </a:p>
      </dgm:t>
    </dgm:pt>
    <dgm:pt modelId="{FE2B386C-97FE-48B5-8B24-867E95870A1F}" type="sibTrans" cxnId="{C06B5C17-8E90-42BA-8ED0-85C59E6EE9F2}">
      <dgm:prSet/>
      <dgm:spPr/>
      <dgm:t>
        <a:bodyPr/>
        <a:lstStyle/>
        <a:p>
          <a:endParaRPr lang="hu-HU"/>
        </a:p>
      </dgm:t>
    </dgm:pt>
    <dgm:pt modelId="{506612F1-FCB7-43D1-ABC9-897993DC4920}">
      <dgm:prSet custT="1"/>
      <dgm:spPr/>
      <dgm:t>
        <a:bodyPr/>
        <a:lstStyle/>
        <a:p>
          <a:endParaRPr lang="hu-HU" sz="1500" dirty="0"/>
        </a:p>
      </dgm:t>
    </dgm:pt>
    <dgm:pt modelId="{0CD11222-7860-4111-8294-C9A1457B19E5}" type="parTrans" cxnId="{A4F5EF5F-71D6-46DC-9124-CA74C7CF0EEB}">
      <dgm:prSet/>
      <dgm:spPr/>
      <dgm:t>
        <a:bodyPr/>
        <a:lstStyle/>
        <a:p>
          <a:endParaRPr lang="hu-HU"/>
        </a:p>
      </dgm:t>
    </dgm:pt>
    <dgm:pt modelId="{0E085150-4113-4F47-8D9D-B0960BA2418F}" type="sibTrans" cxnId="{A4F5EF5F-71D6-46DC-9124-CA74C7CF0EEB}">
      <dgm:prSet/>
      <dgm:spPr/>
      <dgm:t>
        <a:bodyPr/>
        <a:lstStyle/>
        <a:p>
          <a:endParaRPr lang="hu-HU"/>
        </a:p>
      </dgm:t>
    </dgm:pt>
    <dgm:pt modelId="{B0FDC9BA-8902-46CF-8D60-04F3E3C62273}">
      <dgm:prSet custT="1"/>
      <dgm:spPr/>
      <dgm:t>
        <a:bodyPr/>
        <a:lstStyle/>
        <a:p>
          <a:r>
            <a:rPr lang="hu-HU" sz="1500" dirty="0"/>
            <a:t>Évi 5 munkanap pótszabadság jár annak,  aki  fogyatékossági támogatásra, a vakok személyi járadékára jogosult, továbbá akinek a rehabilitációs szakértői szerv legalább ötven százalékos mértékű egészségkárosodását (ÖEK) megállapította, évenként öt munkanap pótszabadság jár. </a:t>
          </a:r>
        </a:p>
      </dgm:t>
    </dgm:pt>
    <dgm:pt modelId="{353781B3-DFD5-4C0C-AF67-1965E8053E4D}" type="parTrans" cxnId="{E537D928-FFB6-4ECE-AE4A-ACC36CCC2C05}">
      <dgm:prSet/>
      <dgm:spPr/>
      <dgm:t>
        <a:bodyPr/>
        <a:lstStyle/>
        <a:p>
          <a:endParaRPr lang="hu-HU"/>
        </a:p>
      </dgm:t>
    </dgm:pt>
    <dgm:pt modelId="{E0BF0071-C632-4A41-88C8-D8DD5DCFCCFC}" type="sibTrans" cxnId="{E537D928-FFB6-4ECE-AE4A-ACC36CCC2C05}">
      <dgm:prSet/>
      <dgm:spPr/>
      <dgm:t>
        <a:bodyPr/>
        <a:lstStyle/>
        <a:p>
          <a:endParaRPr lang="hu-HU"/>
        </a:p>
      </dgm:t>
    </dgm:pt>
    <dgm:pt modelId="{C29F2C8D-8785-4A7B-AA85-8057271F37DF}">
      <dgm:prSet custT="1"/>
      <dgm:spPr/>
      <dgm:t>
        <a:bodyPr/>
        <a:lstStyle/>
        <a:p>
          <a:r>
            <a:rPr lang="hu-HU" sz="1500" dirty="0"/>
            <a:t>Az egyetemi  Szép kártya – munkáltató jutalmazza a munkavállalót</a:t>
          </a:r>
        </a:p>
      </dgm:t>
    </dgm:pt>
    <dgm:pt modelId="{4BC6BCDA-8F29-44BD-88E1-2D79A40F7A57}" type="parTrans" cxnId="{4E7CAC9E-3213-4072-B672-F6C3560A2EC7}">
      <dgm:prSet/>
      <dgm:spPr/>
      <dgm:t>
        <a:bodyPr/>
        <a:lstStyle/>
        <a:p>
          <a:endParaRPr lang="hu-HU"/>
        </a:p>
      </dgm:t>
    </dgm:pt>
    <dgm:pt modelId="{4B49E8BF-AA29-4B0F-8EBA-AA82C41DD31C}" type="sibTrans" cxnId="{4E7CAC9E-3213-4072-B672-F6C3560A2EC7}">
      <dgm:prSet/>
      <dgm:spPr/>
      <dgm:t>
        <a:bodyPr/>
        <a:lstStyle/>
        <a:p>
          <a:endParaRPr lang="hu-HU"/>
        </a:p>
      </dgm:t>
    </dgm:pt>
    <dgm:pt modelId="{6089F0AB-58AD-4111-BD62-74252BD81F16}">
      <dgm:prSet phldrT="[Szöveg]" custT="1"/>
      <dgm:spPr/>
      <dgm:t>
        <a:bodyPr/>
        <a:lstStyle/>
        <a:p>
          <a:pPr marL="17145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hu-HU" sz="1500" dirty="0"/>
            <a:t>Mentesül a rehabilitációs hozzájárulási adó megfizetési kötelezettsége alól</a:t>
          </a:r>
        </a:p>
      </dgm:t>
    </dgm:pt>
    <dgm:pt modelId="{4ADA1575-FE32-4BA1-90E5-78F7FDF03038}" type="parTrans" cxnId="{CF339CDF-F153-464B-9CAA-D09FDB176B62}">
      <dgm:prSet/>
      <dgm:spPr/>
      <dgm:t>
        <a:bodyPr/>
        <a:lstStyle/>
        <a:p>
          <a:endParaRPr lang="hu-HU"/>
        </a:p>
      </dgm:t>
    </dgm:pt>
    <dgm:pt modelId="{97B42FC7-CB44-4528-8275-850746EF3E17}" type="sibTrans" cxnId="{CF339CDF-F153-464B-9CAA-D09FDB176B62}">
      <dgm:prSet/>
      <dgm:spPr/>
      <dgm:t>
        <a:bodyPr/>
        <a:lstStyle/>
        <a:p>
          <a:endParaRPr lang="hu-HU"/>
        </a:p>
      </dgm:t>
    </dgm:pt>
    <dgm:pt modelId="{654C547B-9E0C-4DE7-8119-691BC1BA1A91}">
      <dgm:prSet phldrT="[Szöveg]" custT="1"/>
      <dgm:spPr/>
      <dgm:t>
        <a:bodyPr/>
        <a:lstStyle/>
        <a:p>
          <a:pPr marL="17145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endParaRPr lang="hu-HU" sz="1500" dirty="0"/>
        </a:p>
      </dgm:t>
    </dgm:pt>
    <dgm:pt modelId="{9E921934-2EE5-4AB9-B9EF-C81CDC3CF646}" type="parTrans" cxnId="{C9115B1D-FA3D-4AA9-A30B-CD916FB8B3C0}">
      <dgm:prSet/>
      <dgm:spPr/>
      <dgm:t>
        <a:bodyPr/>
        <a:lstStyle/>
        <a:p>
          <a:endParaRPr lang="hu-HU"/>
        </a:p>
      </dgm:t>
    </dgm:pt>
    <dgm:pt modelId="{16139593-5945-482A-9CBF-EB689598F4B8}" type="sibTrans" cxnId="{C9115B1D-FA3D-4AA9-A30B-CD916FB8B3C0}">
      <dgm:prSet/>
      <dgm:spPr/>
      <dgm:t>
        <a:bodyPr/>
        <a:lstStyle/>
        <a:p>
          <a:endParaRPr lang="hu-HU"/>
        </a:p>
      </dgm:t>
    </dgm:pt>
    <dgm:pt modelId="{2E05A473-548D-42DB-9F6E-ABDF40DF41C9}">
      <dgm:prSet custT="1"/>
      <dgm:spPr/>
      <dgm:t>
        <a:bodyPr/>
        <a:lstStyle/>
        <a:p>
          <a:endParaRPr lang="hu-HU" sz="1500" dirty="0"/>
        </a:p>
      </dgm:t>
    </dgm:pt>
    <dgm:pt modelId="{A005FF58-1F63-4F94-9EBD-A2D1DA75E971}" type="parTrans" cxnId="{3672CC5E-3E02-4075-98E7-D3FBBD65B24E}">
      <dgm:prSet/>
      <dgm:spPr/>
      <dgm:t>
        <a:bodyPr/>
        <a:lstStyle/>
        <a:p>
          <a:endParaRPr lang="hu-HU"/>
        </a:p>
      </dgm:t>
    </dgm:pt>
    <dgm:pt modelId="{6A9D9316-A5D1-4019-B763-A4ACF0B00C32}" type="sibTrans" cxnId="{3672CC5E-3E02-4075-98E7-D3FBBD65B24E}">
      <dgm:prSet/>
      <dgm:spPr/>
      <dgm:t>
        <a:bodyPr/>
        <a:lstStyle/>
        <a:p>
          <a:endParaRPr lang="hu-HU"/>
        </a:p>
      </dgm:t>
    </dgm:pt>
    <dgm:pt modelId="{A22946C3-C379-4D24-BFD5-138C9CBB4124}">
      <dgm:prSet phldrT="[Szöveg]" custT="1"/>
      <dgm:spPr/>
      <dgm:t>
        <a:bodyPr/>
        <a:lstStyle/>
        <a:p>
          <a:pPr marL="17145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Tx/>
            <a:buNone/>
            <a:tabLst/>
            <a:defRPr/>
          </a:pPr>
          <a:r>
            <a:rPr lang="hu-HU" sz="1500" b="0" dirty="0"/>
            <a:t>Rehabilitációs kártya nélkül  és betöltött 55 év felett  a bruttó munkabér, de legfeljebb 100 ezer forint 11 százalékával csökkenthető a  </a:t>
          </a:r>
          <a:r>
            <a:rPr lang="hu-HU" sz="1500" dirty="0"/>
            <a:t>szociális hozzájárulási adó</a:t>
          </a:r>
          <a:endParaRPr lang="hu-HU" sz="1500" b="0" dirty="0"/>
        </a:p>
      </dgm:t>
    </dgm:pt>
    <dgm:pt modelId="{F32A425F-2BFE-4D36-B6B6-F76CC0D16197}" type="parTrans" cxnId="{3FA02E0A-311E-4D9A-AE2B-6FBB77D83284}">
      <dgm:prSet/>
      <dgm:spPr/>
      <dgm:t>
        <a:bodyPr/>
        <a:lstStyle/>
        <a:p>
          <a:endParaRPr lang="hu-HU"/>
        </a:p>
      </dgm:t>
    </dgm:pt>
    <dgm:pt modelId="{68F4B3A3-AE11-4617-9358-4F5A8CFC38D9}" type="sibTrans" cxnId="{3FA02E0A-311E-4D9A-AE2B-6FBB77D83284}">
      <dgm:prSet/>
      <dgm:spPr/>
      <dgm:t>
        <a:bodyPr/>
        <a:lstStyle/>
        <a:p>
          <a:endParaRPr lang="hu-HU"/>
        </a:p>
      </dgm:t>
    </dgm:pt>
    <dgm:pt modelId="{196057CC-B66D-43B9-AE77-87FDC59248D7}" type="pres">
      <dgm:prSet presAssocID="{6C9E974A-E037-4DB5-BA17-02061CE34C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B48259BC-2639-4C19-95B8-D0D6105B6988}" type="pres">
      <dgm:prSet presAssocID="{12DBE291-50B8-45FF-B334-BBD33677FB88}" presName="linNode" presStyleCnt="0"/>
      <dgm:spPr/>
    </dgm:pt>
    <dgm:pt modelId="{DE514566-DC26-4E2D-BD6A-C5BC549B65FE}" type="pres">
      <dgm:prSet presAssocID="{12DBE291-50B8-45FF-B334-BBD33677FB88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4F4ABC2-A0B6-4ECA-BA9C-A17D5BB9A72F}" type="pres">
      <dgm:prSet presAssocID="{12DBE291-50B8-45FF-B334-BBD33677FB88}" presName="bracket" presStyleLbl="parChTrans1D1" presStyleIdx="0" presStyleCnt="2"/>
      <dgm:spPr/>
    </dgm:pt>
    <dgm:pt modelId="{7B36AB05-CE6D-4AC2-B3F4-9F1D55A874F8}" type="pres">
      <dgm:prSet presAssocID="{12DBE291-50B8-45FF-B334-BBD33677FB88}" presName="spH" presStyleCnt="0"/>
      <dgm:spPr/>
    </dgm:pt>
    <dgm:pt modelId="{AF1D127F-7343-4577-BB53-E4AAE5532B47}" type="pres">
      <dgm:prSet presAssocID="{12DBE291-50B8-45FF-B334-BBD33677FB88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A6059CA-4C2C-4239-8472-B96EF7F12AD0}" type="pres">
      <dgm:prSet presAssocID="{E240309E-8EFD-42C2-8495-847B33423D18}" presName="spV" presStyleCnt="0"/>
      <dgm:spPr/>
    </dgm:pt>
    <dgm:pt modelId="{B3EE11C9-F542-4473-8F05-0635B9A60022}" type="pres">
      <dgm:prSet presAssocID="{CC8D4F0B-C032-498A-8D80-3FAEF8B33C4C}" presName="linNode" presStyleCnt="0"/>
      <dgm:spPr/>
    </dgm:pt>
    <dgm:pt modelId="{542F5DD2-667C-472B-B05E-43A4B0981124}" type="pres">
      <dgm:prSet presAssocID="{CC8D4F0B-C032-498A-8D80-3FAEF8B33C4C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D6030B-6713-4B5B-A831-06464D1A3677}" type="pres">
      <dgm:prSet presAssocID="{CC8D4F0B-C032-498A-8D80-3FAEF8B33C4C}" presName="bracket" presStyleLbl="parChTrans1D1" presStyleIdx="1" presStyleCnt="2"/>
      <dgm:spPr/>
    </dgm:pt>
    <dgm:pt modelId="{F42E4251-9314-4DAA-A937-1EEBA434D83D}" type="pres">
      <dgm:prSet presAssocID="{CC8D4F0B-C032-498A-8D80-3FAEF8B33C4C}" presName="spH" presStyleCnt="0"/>
      <dgm:spPr/>
    </dgm:pt>
    <dgm:pt modelId="{49069D04-80EE-4E2B-A9BD-BE74770D22C0}" type="pres">
      <dgm:prSet presAssocID="{CC8D4F0B-C032-498A-8D80-3FAEF8B33C4C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36A402D7-6461-4F80-B0E2-954CAA262348}" type="presOf" srcId="{C29F2C8D-8785-4A7B-AA85-8057271F37DF}" destId="{AF1D127F-7343-4577-BB53-E4AAE5532B47}" srcOrd="0" destOrd="4" presId="urn:diagrams.loki3.com/BracketList+Icon"/>
    <dgm:cxn modelId="{CF339CDF-F153-464B-9CAA-D09FDB176B62}" srcId="{CC8D4F0B-C032-498A-8D80-3FAEF8B33C4C}" destId="{6089F0AB-58AD-4111-BD62-74252BD81F16}" srcOrd="3" destOrd="0" parTransId="{4ADA1575-FE32-4BA1-90E5-78F7FDF03038}" sibTransId="{97B42FC7-CB44-4528-8275-850746EF3E17}"/>
    <dgm:cxn modelId="{3672CC5E-3E02-4075-98E7-D3FBBD65B24E}" srcId="{12DBE291-50B8-45FF-B334-BBD33677FB88}" destId="{2E05A473-548D-42DB-9F6E-ABDF40DF41C9}" srcOrd="3" destOrd="0" parTransId="{A005FF58-1F63-4F94-9EBD-A2D1DA75E971}" sibTransId="{6A9D9316-A5D1-4019-B763-A4ACF0B00C32}"/>
    <dgm:cxn modelId="{3FA02E0A-311E-4D9A-AE2B-6FBB77D83284}" srcId="{CC8D4F0B-C032-498A-8D80-3FAEF8B33C4C}" destId="{A22946C3-C379-4D24-BFD5-138C9CBB4124}" srcOrd="1" destOrd="0" parTransId="{F32A425F-2BFE-4D36-B6B6-F76CC0D16197}" sibTransId="{68F4B3A3-AE11-4617-9358-4F5A8CFC38D9}"/>
    <dgm:cxn modelId="{AC9FFA88-3C4A-4FF6-B42F-DB0CCF8343A9}" type="presOf" srcId="{CC8D4F0B-C032-498A-8D80-3FAEF8B33C4C}" destId="{542F5DD2-667C-472B-B05E-43A4B0981124}" srcOrd="0" destOrd="0" presId="urn:diagrams.loki3.com/BracketList+Icon"/>
    <dgm:cxn modelId="{E537D928-FFB6-4ECE-AE4A-ACC36CCC2C05}" srcId="{12DBE291-50B8-45FF-B334-BBD33677FB88}" destId="{B0FDC9BA-8902-46CF-8D60-04F3E3C62273}" srcOrd="2" destOrd="0" parTransId="{353781B3-DFD5-4C0C-AF67-1965E8053E4D}" sibTransId="{E0BF0071-C632-4A41-88C8-D8DD5DCFCCFC}"/>
    <dgm:cxn modelId="{A4F5EF5F-71D6-46DC-9124-CA74C7CF0EEB}" srcId="{12DBE291-50B8-45FF-B334-BBD33677FB88}" destId="{506612F1-FCB7-43D1-ABC9-897993DC4920}" srcOrd="1" destOrd="0" parTransId="{0CD11222-7860-4111-8294-C9A1457B19E5}" sibTransId="{0E085150-4113-4F47-8D9D-B0960BA2418F}"/>
    <dgm:cxn modelId="{D55942F9-92B9-4A87-99D5-43341C925427}" type="presOf" srcId="{2E05A473-548D-42DB-9F6E-ABDF40DF41C9}" destId="{AF1D127F-7343-4577-BB53-E4AAE5532B47}" srcOrd="0" destOrd="3" presId="urn:diagrams.loki3.com/BracketList+Icon"/>
    <dgm:cxn modelId="{9B607F33-669C-4792-AE6F-2D8693D146D8}" type="presOf" srcId="{92BE3B6A-DECC-437E-8557-985809775B60}" destId="{AF1D127F-7343-4577-BB53-E4AAE5532B47}" srcOrd="0" destOrd="0" presId="urn:diagrams.loki3.com/BracketList+Icon"/>
    <dgm:cxn modelId="{AF0D0B8E-D299-4B1C-B487-350456373740}" srcId="{6C9E974A-E037-4DB5-BA17-02061CE34C7E}" destId="{12DBE291-50B8-45FF-B334-BBD33677FB88}" srcOrd="0" destOrd="0" parTransId="{A5C62CDA-EE55-4188-B11A-0C6249CDE864}" sibTransId="{E240309E-8EFD-42C2-8495-847B33423D18}"/>
    <dgm:cxn modelId="{C06B5C17-8E90-42BA-8ED0-85C59E6EE9F2}" srcId="{CC8D4F0B-C032-498A-8D80-3FAEF8B33C4C}" destId="{0C7CB61A-28C8-4A0F-BB12-F7430019BB9A}" srcOrd="0" destOrd="0" parTransId="{0E61FF9D-16DB-4B04-9EF5-5D3A689EFF2C}" sibTransId="{FE2B386C-97FE-48B5-8B24-867E95870A1F}"/>
    <dgm:cxn modelId="{A26C82C9-4B3C-4729-8EB4-91B0BDE11422}" type="presOf" srcId="{506612F1-FCB7-43D1-ABC9-897993DC4920}" destId="{AF1D127F-7343-4577-BB53-E4AAE5532B47}" srcOrd="0" destOrd="1" presId="urn:diagrams.loki3.com/BracketList+Icon"/>
    <dgm:cxn modelId="{A68CDFCD-111C-4D15-8582-2D0FC8F1C1E1}" type="presOf" srcId="{A22946C3-C379-4D24-BFD5-138C9CBB4124}" destId="{49069D04-80EE-4E2B-A9BD-BE74770D22C0}" srcOrd="0" destOrd="1" presId="urn:diagrams.loki3.com/BracketList+Icon"/>
    <dgm:cxn modelId="{429F4159-F616-4E2A-B217-99586AEA3121}" type="presOf" srcId="{654C547B-9E0C-4DE7-8119-691BC1BA1A91}" destId="{49069D04-80EE-4E2B-A9BD-BE74770D22C0}" srcOrd="0" destOrd="2" presId="urn:diagrams.loki3.com/BracketList+Icon"/>
    <dgm:cxn modelId="{C9115B1D-FA3D-4AA9-A30B-CD916FB8B3C0}" srcId="{CC8D4F0B-C032-498A-8D80-3FAEF8B33C4C}" destId="{654C547B-9E0C-4DE7-8119-691BC1BA1A91}" srcOrd="2" destOrd="0" parTransId="{9E921934-2EE5-4AB9-B9EF-C81CDC3CF646}" sibTransId="{16139593-5945-482A-9CBF-EB689598F4B8}"/>
    <dgm:cxn modelId="{B0BF250F-3745-4C3A-80F8-8DD18AB3DD26}" type="presOf" srcId="{12DBE291-50B8-45FF-B334-BBD33677FB88}" destId="{DE514566-DC26-4E2D-BD6A-C5BC549B65FE}" srcOrd="0" destOrd="0" presId="urn:diagrams.loki3.com/BracketList+Icon"/>
    <dgm:cxn modelId="{4E7CAC9E-3213-4072-B672-F6C3560A2EC7}" srcId="{12DBE291-50B8-45FF-B334-BBD33677FB88}" destId="{C29F2C8D-8785-4A7B-AA85-8057271F37DF}" srcOrd="4" destOrd="0" parTransId="{4BC6BCDA-8F29-44BD-88E1-2D79A40F7A57}" sibTransId="{4B49E8BF-AA29-4B0F-8EBA-AA82C41DD31C}"/>
    <dgm:cxn modelId="{E58D1C41-C5CC-4666-8FAF-1DEADC615B81}" type="presOf" srcId="{0C7CB61A-28C8-4A0F-BB12-F7430019BB9A}" destId="{49069D04-80EE-4E2B-A9BD-BE74770D22C0}" srcOrd="0" destOrd="0" presId="urn:diagrams.loki3.com/BracketList+Icon"/>
    <dgm:cxn modelId="{A18B847D-4A9D-4B18-93E7-5CB28C4AAFEB}" srcId="{12DBE291-50B8-45FF-B334-BBD33677FB88}" destId="{92BE3B6A-DECC-437E-8557-985809775B60}" srcOrd="0" destOrd="0" parTransId="{5070A250-2941-4303-9B3A-44B455B5501C}" sibTransId="{0D7FD71D-D964-4733-8E29-55B03517215B}"/>
    <dgm:cxn modelId="{0C00A03E-207B-4A99-8EA0-AE1B8D270751}" type="presOf" srcId="{B0FDC9BA-8902-46CF-8D60-04F3E3C62273}" destId="{AF1D127F-7343-4577-BB53-E4AAE5532B47}" srcOrd="0" destOrd="2" presId="urn:diagrams.loki3.com/BracketList+Icon"/>
    <dgm:cxn modelId="{B30E427B-69AD-42AC-930B-86C80F2F54FE}" type="presOf" srcId="{6089F0AB-58AD-4111-BD62-74252BD81F16}" destId="{49069D04-80EE-4E2B-A9BD-BE74770D22C0}" srcOrd="0" destOrd="3" presId="urn:diagrams.loki3.com/BracketList+Icon"/>
    <dgm:cxn modelId="{D98B10AE-8523-47AC-9C7A-AA20FE15257A}" srcId="{6C9E974A-E037-4DB5-BA17-02061CE34C7E}" destId="{CC8D4F0B-C032-498A-8D80-3FAEF8B33C4C}" srcOrd="1" destOrd="0" parTransId="{44269180-FB4C-4AD3-BBD7-D51A94E0C104}" sibTransId="{CF8A72EF-50FE-4CD0-B26C-2BD796A21A92}"/>
    <dgm:cxn modelId="{D9188387-9005-43C7-A8E3-AF6617E67C69}" type="presOf" srcId="{6C9E974A-E037-4DB5-BA17-02061CE34C7E}" destId="{196057CC-B66D-43B9-AE77-87FDC59248D7}" srcOrd="0" destOrd="0" presId="urn:diagrams.loki3.com/BracketList+Icon"/>
    <dgm:cxn modelId="{B7F6879D-1D1D-4004-8CDE-8CE9802DE14C}" type="presParOf" srcId="{196057CC-B66D-43B9-AE77-87FDC59248D7}" destId="{B48259BC-2639-4C19-95B8-D0D6105B6988}" srcOrd="0" destOrd="0" presId="urn:diagrams.loki3.com/BracketList+Icon"/>
    <dgm:cxn modelId="{25C6A348-5BED-48A3-B1C2-F7EF4F7C8B00}" type="presParOf" srcId="{B48259BC-2639-4C19-95B8-D0D6105B6988}" destId="{DE514566-DC26-4E2D-BD6A-C5BC549B65FE}" srcOrd="0" destOrd="0" presId="urn:diagrams.loki3.com/BracketList+Icon"/>
    <dgm:cxn modelId="{B11A5D24-2B8E-44DA-A38F-A4DFD18F2FFD}" type="presParOf" srcId="{B48259BC-2639-4C19-95B8-D0D6105B6988}" destId="{C4F4ABC2-A0B6-4ECA-BA9C-A17D5BB9A72F}" srcOrd="1" destOrd="0" presId="urn:diagrams.loki3.com/BracketList+Icon"/>
    <dgm:cxn modelId="{C46B669D-8702-4782-A71D-0BE18DEF5884}" type="presParOf" srcId="{B48259BC-2639-4C19-95B8-D0D6105B6988}" destId="{7B36AB05-CE6D-4AC2-B3F4-9F1D55A874F8}" srcOrd="2" destOrd="0" presId="urn:diagrams.loki3.com/BracketList+Icon"/>
    <dgm:cxn modelId="{A0CC0919-3EB0-4F36-8AEF-5618D7BD146A}" type="presParOf" srcId="{B48259BC-2639-4C19-95B8-D0D6105B6988}" destId="{AF1D127F-7343-4577-BB53-E4AAE5532B47}" srcOrd="3" destOrd="0" presId="urn:diagrams.loki3.com/BracketList+Icon"/>
    <dgm:cxn modelId="{93D8CD6C-3418-4C41-B9F5-8D7FFEDC0341}" type="presParOf" srcId="{196057CC-B66D-43B9-AE77-87FDC59248D7}" destId="{DA6059CA-4C2C-4239-8472-B96EF7F12AD0}" srcOrd="1" destOrd="0" presId="urn:diagrams.loki3.com/BracketList+Icon"/>
    <dgm:cxn modelId="{31AF43DE-CBC5-42DB-9927-850B8D704E83}" type="presParOf" srcId="{196057CC-B66D-43B9-AE77-87FDC59248D7}" destId="{B3EE11C9-F542-4473-8F05-0635B9A60022}" srcOrd="2" destOrd="0" presId="urn:diagrams.loki3.com/BracketList+Icon"/>
    <dgm:cxn modelId="{5C40402D-B776-47B1-90E9-F1008E936533}" type="presParOf" srcId="{B3EE11C9-F542-4473-8F05-0635B9A60022}" destId="{542F5DD2-667C-472B-B05E-43A4B0981124}" srcOrd="0" destOrd="0" presId="urn:diagrams.loki3.com/BracketList+Icon"/>
    <dgm:cxn modelId="{AD1BF350-23BC-4C98-B612-99213296C250}" type="presParOf" srcId="{B3EE11C9-F542-4473-8F05-0635B9A60022}" destId="{8AD6030B-6713-4B5B-A831-06464D1A3677}" srcOrd="1" destOrd="0" presId="urn:diagrams.loki3.com/BracketList+Icon"/>
    <dgm:cxn modelId="{1AB90029-FA92-4243-B166-B9E5F347EDA0}" type="presParOf" srcId="{B3EE11C9-F542-4473-8F05-0635B9A60022}" destId="{F42E4251-9314-4DAA-A937-1EEBA434D83D}" srcOrd="2" destOrd="0" presId="urn:diagrams.loki3.com/BracketList+Icon"/>
    <dgm:cxn modelId="{352A05FA-923E-4B9B-8848-4B32282832AF}" type="presParOf" srcId="{B3EE11C9-F542-4473-8F05-0635B9A60022}" destId="{49069D04-80EE-4E2B-A9BD-BE74770D22C0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Függőleges, zárójeles lista"/>
  <dgm:desc val="Egymáshoz kapcsolódó információcsoportok ábrázolása.  Jól használható nagy mennyiségű 2. szintű felirattal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3047" y="5414166"/>
            <a:ext cx="10371740" cy="763525"/>
          </a:xfrm>
          <a:noFill/>
          <a:effectLst>
            <a:outerShdw blurRad="88900" dist="38100" dir="5400000" algn="ctr" rotWithShape="0">
              <a:schemeClr val="tx1">
                <a:alpha val="83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 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8621" y="222196"/>
            <a:ext cx="7533447" cy="106893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227" y="985721"/>
            <a:ext cx="1099476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227" y="1443836"/>
            <a:ext cx="10994760" cy="442844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1080" y="527606"/>
            <a:ext cx="9365907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081" y="1443835"/>
            <a:ext cx="9354927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621" y="985720"/>
            <a:ext cx="11176407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620" y="1596540"/>
            <a:ext cx="5700987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620" y="2207361"/>
            <a:ext cx="5700987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606" y="1596540"/>
            <a:ext cx="5497380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606" y="2207361"/>
            <a:ext cx="5497380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7362" y="5261461"/>
            <a:ext cx="5955495" cy="1221640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Összeállította: 	 Bodnár Istvánné </a:t>
            </a:r>
            <a:b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u-H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rehabilitációs foglakoztatási referens		</a:t>
            </a:r>
            <a: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1516" y="105359"/>
            <a:ext cx="3970330" cy="610820"/>
          </a:xfrm>
        </p:spPr>
        <p:txBody>
          <a:bodyPr>
            <a:noAutofit/>
          </a:bodyPr>
          <a:lstStyle/>
          <a:p>
            <a:r>
              <a:rPr lang="hu-H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Debreceni Egyetem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1667555" y="1382228"/>
            <a:ext cx="9144000" cy="2352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Dolgozói Fórum</a:t>
            </a:r>
          </a:p>
          <a:p>
            <a:r>
              <a:rPr lang="hu-HU" sz="3600" b="1" dirty="0"/>
              <a:t>Munkavállalók tartós betegséggel, kedvezmények, juttatások.</a:t>
            </a:r>
          </a:p>
          <a:p>
            <a:endParaRPr lang="hu-H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u-HU" sz="7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19824" y="5617891"/>
            <a:ext cx="59968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„Az embereknek akkor a legjobb, ha a munkavégzés által része lehetnek egy társadalomnak. A társadalom akkor funkcionál a legjobban, amikor a munka által annyi ember tagja ahány csak lehetséges.”      (United </a:t>
            </a:r>
            <a:r>
              <a:rPr lang="hu-HU" dirty="0" err="1"/>
              <a:t>Wordl</a:t>
            </a:r>
            <a:r>
              <a:rPr lang="hu-HU" dirty="0"/>
              <a:t> Colleges UWC filozófiája) 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" y="0"/>
            <a:ext cx="1358206" cy="159654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85432" y="4193869"/>
            <a:ext cx="44284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u="sng" dirty="0"/>
              <a:t>Helyszín</a:t>
            </a:r>
            <a:r>
              <a:rPr lang="hu-HU" dirty="0"/>
              <a:t>: DE Főépület Auditórium Maximum</a:t>
            </a:r>
            <a:br>
              <a:rPr lang="hu-HU" dirty="0"/>
            </a:br>
            <a:r>
              <a:rPr lang="hu-HU" b="1" u="sng" dirty="0"/>
              <a:t>Időpont</a:t>
            </a:r>
            <a:r>
              <a:rPr lang="hu-HU" dirty="0"/>
              <a:t>:  2017. április 12.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065" y="4193870"/>
            <a:ext cx="1068935" cy="91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61" y="0"/>
            <a:ext cx="1596539" cy="15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5671" y="2205831"/>
            <a:ext cx="10061748" cy="4652169"/>
          </a:xfrm>
          <a:prstGeom prst="rect">
            <a:avLst/>
          </a:prstGeom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5629" y="-10406"/>
            <a:ext cx="10515600" cy="985720"/>
          </a:xfrm>
        </p:spPr>
        <p:txBody>
          <a:bodyPr/>
          <a:lstStyle/>
          <a:p>
            <a:pPr algn="ctr"/>
            <a:r>
              <a:rPr lang="hu-H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RSZSZ komplex eljárás</a:t>
            </a:r>
            <a:r>
              <a:rPr lang="hu-H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 </a:t>
            </a:r>
            <a:br>
              <a:rPr lang="hu-HU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</a:br>
            <a:r>
              <a:rPr lang="hu-HU" sz="2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7/2012. (II.17.) NEFMI rend. Komplex minősítés vizsgálati szempontjai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2278375" y="1224301"/>
            <a:ext cx="5191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" dirty="0"/>
              <a:t>A jogszabály minimálisan 4 személyben határozta meg a bizottság létszámát: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hu-HU" sz="1200" dirty="0"/>
              <a:t> két orvos-szakértő (előadó szakértő és elnök)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hu-HU" sz="1200" dirty="0"/>
              <a:t> egy foglalkozási-rehabilitációs szakértő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hu-HU" sz="1200" dirty="0"/>
              <a:t> egy szociális szakértő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509" y="975314"/>
            <a:ext cx="2131440" cy="151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855" y="0"/>
            <a:ext cx="1362145" cy="9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2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0" y="74599"/>
            <a:ext cx="10524445" cy="940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hu-HU" sz="3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Komplex minősítés eredménye  és a hozzákapcsolódó ellátások (áttekintő tábla)</a:t>
            </a:r>
            <a:br>
              <a:rPr kumimoji="0" lang="hu-HU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hu-H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40786" y="5566870"/>
            <a:ext cx="1084217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Rehabilitációs kártyára jogosultak köre </a:t>
            </a: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B1, B2, C1, C2 – kiadja NAV  </a:t>
            </a:r>
          </a:p>
          <a:p>
            <a:r>
              <a:rPr lang="hu-HU" dirty="0"/>
              <a:t>					*A jogszabály szerinti alapösszeg mértéke 96 010 Ft.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258"/>
            <a:ext cx="12191999" cy="451161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150" y="0"/>
            <a:ext cx="1514850" cy="105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1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17851" y="1796780"/>
            <a:ext cx="2736606" cy="163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125670" y="1240970"/>
            <a:ext cx="10066330" cy="5547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1200" dirty="0"/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hu-H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1. </a:t>
            </a:r>
            <a:r>
              <a:rPr lang="hu-H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Megváltozott munkaképességű munkavállalók foglalkoztatása</a:t>
            </a:r>
            <a:endParaRPr lang="hu-HU" sz="24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foglalkozási rehabilitációjának elősegítése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a társadalmi felelősség vállalás mellett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törvényi kötelezettsége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hu-H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2. </a:t>
            </a:r>
            <a:r>
              <a:rPr lang="hu-HU" sz="2400" b="1" dirty="0">
                <a:solidFill>
                  <a:prstClr val="black"/>
                </a:solidFill>
                <a:cs typeface="Times New Roman" panose="02020603050405020304" pitchFamily="18" charset="0"/>
              </a:rPr>
              <a:t>Rehabilitációs hozzájárulás fizetésére köteles</a:t>
            </a:r>
            <a:r>
              <a:rPr lang="hu-H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ha a kötelező foglalkoztatási szintet nem éri el a foglalkoztatott megváltozott munkaképességű személyek száma.  </a:t>
            </a:r>
          </a:p>
          <a:p>
            <a:pPr lvl="2">
              <a:lnSpc>
                <a:spcPct val="90000"/>
              </a:lnSpc>
              <a:spcBef>
                <a:spcPts val="500"/>
              </a:spcBef>
            </a:pPr>
            <a:r>
              <a:rPr lang="hu-HU" sz="1600" dirty="0">
                <a:solidFill>
                  <a:prstClr val="black"/>
                </a:solidFill>
                <a:cs typeface="Times New Roman" panose="02020603050405020304" pitchFamily="18" charset="0"/>
              </a:rPr>
              <a:t>A foglalkoztatottak létszáma a 25 főt meghaladja, és az általa foglalkoztatott  nem éri el a létszám 5 százalékát 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hu-HU" sz="2000" b="1" dirty="0">
                <a:solidFill>
                  <a:prstClr val="black"/>
                </a:solidFill>
                <a:cs typeface="Times New Roman" panose="02020603050405020304" pitchFamily="18" charset="0"/>
              </a:rPr>
              <a:t>A rehabilitációs hozzájárulás éves összege</a:t>
            </a:r>
            <a:r>
              <a:rPr lang="hu-HU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a kötelező foglalkoztatási szintből hiányzó létszám, valamint a rehabilitációs hozzájárulás szorzata</a:t>
            </a:r>
            <a:r>
              <a:rPr lang="hu-HU" sz="2000">
                <a:solidFill>
                  <a:prstClr val="black"/>
                </a:solidFill>
                <a:cs typeface="Times New Roman" panose="02020603050405020304" pitchFamily="18" charset="0"/>
              </a:rPr>
              <a:t>. </a:t>
            </a:r>
            <a:endParaRPr lang="hu-HU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056735" y="64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Munkáltatók kötelezettségei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794" y="4872835"/>
            <a:ext cx="2278375" cy="198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150" y="1"/>
            <a:ext cx="1514850" cy="124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 txBox="1">
            <a:spLocks/>
          </p:cNvSpPr>
          <p:nvPr/>
        </p:nvSpPr>
        <p:spPr>
          <a:xfrm>
            <a:off x="0" y="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Foglalkoztatási szint &amp; rehabilitációs hozzájárulás mértéke </a:t>
            </a:r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10" y="1325564"/>
            <a:ext cx="11605580" cy="394255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61" y="0"/>
            <a:ext cx="1596539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9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0283547"/>
              </p:ext>
            </p:extLst>
          </p:nvPr>
        </p:nvGraphicFramePr>
        <p:xfrm>
          <a:off x="1820260" y="1166026"/>
          <a:ext cx="10078530" cy="491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375" y="2818179"/>
            <a:ext cx="1527050" cy="161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20944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1203061" y="-1"/>
            <a:ext cx="10515600" cy="1325563"/>
          </a:xfrm>
        </p:spPr>
        <p:txBody>
          <a:bodyPr/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Rehabilitációs kártya kedvezmények</a:t>
            </a:r>
            <a:endParaRPr lang="hu-HU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855" y="0"/>
            <a:ext cx="1362145" cy="11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0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 txBox="1">
            <a:spLocks/>
          </p:cNvSpPr>
          <p:nvPr/>
        </p:nvSpPr>
        <p:spPr>
          <a:xfrm>
            <a:off x="0" y="1138425"/>
            <a:ext cx="12192000" cy="5719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7869" y="0"/>
            <a:ext cx="10008461" cy="13255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Dolgozói Munkacsoport Programjának a célja: </a:t>
            </a:r>
            <a:b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0" y="1749245"/>
            <a:ext cx="12192000" cy="1882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marR="0" lvl="1" indent="-228600" algn="just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meglévő humánerőforrás megszólítása és a tartós betegséggel élők támogatása </a:t>
            </a:r>
          </a:p>
          <a:p>
            <a:pPr marL="685800" marR="0" lvl="1" indent="-228600" algn="just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hu-H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85800" marR="0" lvl="1" indent="-228600" algn="just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Az </a:t>
            </a:r>
            <a:r>
              <a:rPr kumimoji="0" lang="hu-HU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mmk-s</a:t>
            </a: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munkavállalók számára a hatékony foglalkoztatás eredményességének biztosítása az egyén és a csoport szintjén DEMEK szolgáltatásainak és a DE-JÓNEKÜNK munkacsoport mentorainak közreműködésével.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45" y="3631812"/>
            <a:ext cx="3359510" cy="254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61" y="0"/>
            <a:ext cx="1596539" cy="15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3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 txBox="1">
            <a:spLocks/>
          </p:cNvSpPr>
          <p:nvPr/>
        </p:nvSpPr>
        <p:spPr>
          <a:xfrm>
            <a:off x="2125670" y="1138425"/>
            <a:ext cx="10066330" cy="5719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106575" y="261337"/>
            <a:ext cx="9620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Köszönöm a megtisztelő figyelmüket !</a:t>
            </a:r>
          </a:p>
        </p:txBody>
      </p:sp>
      <p:pic>
        <p:nvPicPr>
          <p:cNvPr id="10" name="Tartalom helye 3" descr="207364_614279215255259_135326265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9839" y="1152897"/>
            <a:ext cx="6752582" cy="3263262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3629839" y="4462320"/>
            <a:ext cx="67525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</a:rPr>
              <a:t>Szeretet: elfogadni valakit úgy, ahogy van és úgy is, ahogy nincs.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</a:rPr>
              <a:t>Vagyis elfogadjuk a hiányosságait is.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</a:rPr>
              <a:t>(</a:t>
            </a:r>
            <a:r>
              <a:rPr kumimoji="0" lang="hu-H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</a:rPr>
              <a:t>Darnel</a:t>
            </a:r>
            <a:r>
              <a:rPr kumimoji="0" lang="hu-HU" sz="14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</a:rPr>
              <a:t> Christian)</a:t>
            </a:r>
          </a:p>
        </p:txBody>
      </p:sp>
      <p:sp>
        <p:nvSpPr>
          <p:cNvPr id="12" name="Téglalap 11"/>
          <p:cNvSpPr/>
          <p:nvPr/>
        </p:nvSpPr>
        <p:spPr>
          <a:xfrm>
            <a:off x="3629839" y="5260831"/>
            <a:ext cx="84094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000080"/>
                </a:solidFill>
              </a:rPr>
              <a:t>Debreceni Egyetem Hallgatói Kapcsolatok és Szolgáltatások Központja</a:t>
            </a:r>
            <a:r>
              <a:rPr lang="hu-HU" sz="2000" dirty="0"/>
              <a:t> </a:t>
            </a:r>
            <a:r>
              <a:rPr lang="hu-HU" sz="2000" b="1" dirty="0">
                <a:solidFill>
                  <a:srgbClr val="000080"/>
                </a:solidFill>
              </a:rPr>
              <a:t>Mentálhigiénés és Esélyegyenlőségi Központ  Dolgozói Munkacsoport</a:t>
            </a:r>
            <a:br>
              <a:rPr lang="hu-HU" sz="2000" b="1" dirty="0">
                <a:solidFill>
                  <a:srgbClr val="000080"/>
                </a:solidFill>
              </a:rPr>
            </a:br>
            <a:r>
              <a:rPr lang="hu-HU" sz="2000" dirty="0">
                <a:solidFill>
                  <a:srgbClr val="000080"/>
                </a:solidFill>
              </a:rPr>
              <a:t>4027 Debrecen, Egyetem </a:t>
            </a:r>
            <a:r>
              <a:rPr lang="hu-HU" sz="2000" dirty="0" err="1">
                <a:solidFill>
                  <a:srgbClr val="000080"/>
                </a:solidFill>
              </a:rPr>
              <a:t>sgrt</a:t>
            </a:r>
            <a:r>
              <a:rPr lang="hu-HU" sz="2000" dirty="0">
                <a:solidFill>
                  <a:srgbClr val="000080"/>
                </a:solidFill>
              </a:rPr>
              <a:t>. 13., Tisza István Kollégium, fsz.</a:t>
            </a:r>
            <a:endParaRPr lang="hu-HU" sz="2000" dirty="0"/>
          </a:p>
          <a:p>
            <a:r>
              <a:rPr lang="hu-HU" sz="2000" dirty="0">
                <a:solidFill>
                  <a:srgbClr val="000080"/>
                </a:solidFill>
              </a:rPr>
              <a:t>Telefon: +36 (52) 512-700/ 73573, 73574</a:t>
            </a:r>
            <a:endParaRPr lang="hu-HU" sz="2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61" y="0"/>
            <a:ext cx="1596539" cy="144383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" y="0"/>
            <a:ext cx="1358206" cy="14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7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443835"/>
            <a:ext cx="12192000" cy="5414165"/>
          </a:xfrm>
        </p:spPr>
        <p:txBody>
          <a:bodyPr>
            <a:normAutofit/>
          </a:bodyPr>
          <a:lstStyle/>
          <a:p>
            <a:r>
              <a:rPr lang="hu-HU" sz="2400" b="1" dirty="0" smtClean="0"/>
              <a:t>Berényi András, központvezető</a:t>
            </a:r>
          </a:p>
          <a:p>
            <a:pPr marL="0" indent="0">
              <a:buNone/>
            </a:pPr>
            <a:r>
              <a:rPr lang="hu-HU" sz="2400" dirty="0" smtClean="0"/>
              <a:t>	Telefon</a:t>
            </a:r>
            <a:r>
              <a:rPr lang="hu-HU" sz="2400" dirty="0"/>
              <a:t>: </a:t>
            </a:r>
            <a:r>
              <a:rPr lang="hu-HU" sz="2400" dirty="0" smtClean="0"/>
              <a:t>+36 (52) 512-900/61627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Mobil: </a:t>
            </a:r>
            <a:r>
              <a:rPr lang="hu-HU" sz="2400" dirty="0"/>
              <a:t>06-30-436-4790</a:t>
            </a:r>
          </a:p>
          <a:p>
            <a:pPr marL="0" indent="0">
              <a:buNone/>
            </a:pPr>
            <a:r>
              <a:rPr lang="hu-HU" sz="2400" dirty="0" smtClean="0"/>
              <a:t>	E-mail: </a:t>
            </a:r>
            <a:r>
              <a:rPr lang="hu-HU" sz="2400" dirty="0" err="1" smtClean="0"/>
              <a:t>berenyi.andras</a:t>
            </a:r>
            <a:r>
              <a:rPr lang="hu-HU" sz="2400" dirty="0" smtClean="0"/>
              <a:t>@</a:t>
            </a:r>
            <a:r>
              <a:rPr lang="hu-HU" sz="2400" dirty="0" err="1" smtClean="0"/>
              <a:t>unideb.hu</a:t>
            </a:r>
            <a:endParaRPr lang="hu-HU" sz="2400" dirty="0" smtClean="0"/>
          </a:p>
          <a:p>
            <a:r>
              <a:rPr lang="hu-HU" sz="2400" b="1" dirty="0" smtClean="0"/>
              <a:t>Bodnár Istvánné, rehabilitációs foglalkoztatási referens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Telefon</a:t>
            </a:r>
            <a:r>
              <a:rPr lang="hu-HU" sz="2400" dirty="0"/>
              <a:t>: +36 (52) 512-700/ </a:t>
            </a:r>
            <a:r>
              <a:rPr lang="hu-HU" sz="2400" dirty="0" smtClean="0"/>
              <a:t>73574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Mobil: 06-30-375-6186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E-mail:</a:t>
            </a:r>
            <a:r>
              <a:rPr lang="hu-HU" sz="2400" dirty="0" err="1" smtClean="0"/>
              <a:t>bodnar.istvanne</a:t>
            </a:r>
            <a:r>
              <a:rPr lang="hu-HU" sz="2400" dirty="0" smtClean="0"/>
              <a:t>@</a:t>
            </a:r>
            <a:r>
              <a:rPr lang="hu-HU" sz="2400" dirty="0" err="1" smtClean="0"/>
              <a:t>unideb.hu</a:t>
            </a:r>
            <a:endParaRPr lang="hu-HU" sz="2400" dirty="0" smtClean="0"/>
          </a:p>
          <a:p>
            <a:r>
              <a:rPr lang="hu-HU" sz="2400" b="1" dirty="0" smtClean="0"/>
              <a:t>Kövér Tamás, program koordinátor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Telefon</a:t>
            </a:r>
            <a:r>
              <a:rPr lang="hu-HU" sz="2400" dirty="0"/>
              <a:t>: +36 (52) 512-700/ </a:t>
            </a:r>
            <a:r>
              <a:rPr lang="hu-HU" sz="2400" dirty="0" smtClean="0"/>
              <a:t>73573</a:t>
            </a:r>
          </a:p>
          <a:p>
            <a:pPr marL="0" indent="0">
              <a:buNone/>
            </a:pPr>
            <a:r>
              <a:rPr lang="hu-HU" sz="2400" dirty="0"/>
              <a:t>	</a:t>
            </a:r>
            <a:r>
              <a:rPr lang="hu-HU" sz="2400" dirty="0" smtClean="0"/>
              <a:t>Mobil: </a:t>
            </a:r>
            <a:r>
              <a:rPr lang="hu-HU" sz="2400" dirty="0"/>
              <a:t>06-30-436-0801</a:t>
            </a:r>
          </a:p>
          <a:p>
            <a:pPr marL="0" indent="0">
              <a:buNone/>
            </a:pPr>
            <a:r>
              <a:rPr lang="hu-HU" sz="2400" dirty="0" smtClean="0"/>
              <a:t>	E-mail: </a:t>
            </a:r>
            <a:r>
              <a:rPr lang="hu-HU" sz="2400" dirty="0" err="1" smtClean="0"/>
              <a:t>kover.tamas</a:t>
            </a:r>
            <a:r>
              <a:rPr lang="hu-HU" sz="2400" dirty="0" smtClean="0"/>
              <a:t>@</a:t>
            </a:r>
            <a:r>
              <a:rPr lang="hu-HU" sz="2400" dirty="0" err="1" smtClean="0"/>
              <a:t>fin.unideb.hu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140506" y="120396"/>
            <a:ext cx="116455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Debreceni Egyetem Hallgatói Kapcsolatok és Szolgáltatások Központja</a:t>
            </a:r>
            <a:r>
              <a:rPr lang="hu-HU" sz="2000" dirty="0"/>
              <a:t> </a:t>
            </a:r>
            <a:r>
              <a:rPr lang="hu-HU" sz="2000" b="1" dirty="0"/>
              <a:t>Mentálhigiénés és Esélyegyenlőségi Központ  Dolgozói Munkacsoport</a:t>
            </a:r>
            <a:r>
              <a:rPr lang="hu-HU" sz="2000" b="1" dirty="0">
                <a:solidFill>
                  <a:srgbClr val="000080"/>
                </a:solidFill>
              </a:rPr>
              <a:t/>
            </a:r>
            <a:br>
              <a:rPr lang="hu-HU" sz="2000" b="1" dirty="0">
                <a:solidFill>
                  <a:srgbClr val="000080"/>
                </a:solidFill>
              </a:rPr>
            </a:br>
            <a:r>
              <a:rPr lang="hu-HU" sz="2000" b="1" dirty="0">
                <a:solidFill>
                  <a:srgbClr val="000080"/>
                </a:solidFill>
              </a:rPr>
              <a:t>4027 Debrecen, Egyetem </a:t>
            </a:r>
            <a:r>
              <a:rPr lang="hu-HU" sz="2000" b="1" dirty="0" err="1">
                <a:solidFill>
                  <a:srgbClr val="000080"/>
                </a:solidFill>
              </a:rPr>
              <a:t>sgrt</a:t>
            </a:r>
            <a:r>
              <a:rPr lang="hu-HU" sz="2000" b="1" dirty="0">
                <a:solidFill>
                  <a:srgbClr val="000080"/>
                </a:solidFill>
              </a:rPr>
              <a:t>. 13., Tisza István Kollégium, fsz.</a:t>
            </a:r>
            <a:endParaRPr lang="hu-HU" sz="2000" b="1" dirty="0"/>
          </a:p>
          <a:p>
            <a:pPr algn="ctr"/>
            <a:r>
              <a:rPr lang="hu-HU" sz="2000" b="1" dirty="0">
                <a:solidFill>
                  <a:srgbClr val="000080"/>
                </a:solidFill>
              </a:rPr>
              <a:t>Telefon: +36 (52) 512-700/ 73573, 73574</a:t>
            </a:r>
            <a:endParaRPr lang="hu-HU" sz="20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870" y="2314875"/>
            <a:ext cx="3958130" cy="343030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90" y="572795"/>
            <a:ext cx="2201609" cy="174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823405" cy="1372917"/>
          </a:xfrm>
        </p:spPr>
        <p:txBody>
          <a:bodyPr>
            <a:normAutofit/>
          </a:bodyPr>
          <a:lstStyle/>
          <a:p>
            <a:pPr algn="l"/>
            <a:r>
              <a:rPr lang="hu-H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Miről beszélünk ma! 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0" y="1138425"/>
            <a:ext cx="12192000" cy="51919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példa dióhéjban – az életúton keresztül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2011. népszámlálás adataiból!</a:t>
            </a:r>
          </a:p>
          <a:p>
            <a:pPr lvl="1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tartós betegséggel és korlátozottságokkal élők</a:t>
            </a:r>
          </a:p>
          <a:p>
            <a:pPr lvl="1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Kettő vagy több betegséggel élők 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Tartós betegségből -&gt; hogyan lesz megváltozott munkaképesség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RSZSZ komplex eljárás – egészségkárosodás mértéke és rehabilitációs kártya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 jó ez a dolgozónak? </a:t>
            </a:r>
          </a:p>
          <a:p>
            <a:pPr lvl="1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Személyi adókedvezmény</a:t>
            </a:r>
          </a:p>
          <a:p>
            <a:pPr lvl="1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Pótszabadság </a:t>
            </a:r>
          </a:p>
          <a:p>
            <a:pPr lvl="1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Szép kártya – munkáltató jutalmazza a munkavállalót 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 jó ez a munkáltatónak?  Munkáltató kötelezettsége </a:t>
            </a:r>
          </a:p>
          <a:p>
            <a:pPr lvl="1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Rehabilitációs hozzájárulás fizetési kötelezettsége -&gt; </a:t>
            </a:r>
          </a:p>
          <a:p>
            <a:pPr lvl="1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Kiváltása foglalkoztatási szint elérése (táblázat a 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reho-ról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Programunk célja: </a:t>
            </a:r>
          </a:p>
          <a:p>
            <a:pPr lvl="1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meglévő humánerőforrás megszólítása és a tartós betegséggel élők támogatása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34" y="3276295"/>
            <a:ext cx="1956666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61" y="0"/>
            <a:ext cx="1596539" cy="15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2125671" y="1138425"/>
            <a:ext cx="10066330" cy="5719575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  <a:defRPr/>
            </a:pPr>
            <a:r>
              <a:rPr lang="hu-HU" dirty="0">
                <a:solidFill>
                  <a:sysClr val="windowText" lastClr="000000"/>
                </a:solidFill>
              </a:rPr>
              <a:t>Munkacsoport helye: 4027 Debrecen, Egyetem </a:t>
            </a:r>
            <a:r>
              <a:rPr lang="hu-HU" dirty="0" err="1">
                <a:solidFill>
                  <a:sysClr val="windowText" lastClr="000000"/>
                </a:solidFill>
              </a:rPr>
              <a:t>sgrt</a:t>
            </a:r>
            <a:r>
              <a:rPr lang="hu-HU" dirty="0">
                <a:solidFill>
                  <a:sysClr val="windowText" lastClr="000000"/>
                </a:solidFill>
              </a:rPr>
              <a:t>. 13., Tisza István Kollégium, fsz.</a:t>
            </a:r>
          </a:p>
          <a:p>
            <a:pPr marL="0" lvl="0" indent="0">
              <a:buNone/>
              <a:defRPr/>
            </a:pPr>
            <a:r>
              <a:rPr lang="hu-HU" dirty="0">
                <a:solidFill>
                  <a:sysClr val="windowText" lastClr="000000"/>
                </a:solidFill>
              </a:rPr>
              <a:t>Munkacsoport összetétele: </a:t>
            </a:r>
            <a:endParaRPr lang="hu-HU" dirty="0" smtClean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hu-HU" dirty="0" smtClean="0">
                <a:solidFill>
                  <a:sysClr val="windowText" lastClr="000000"/>
                </a:solidFill>
              </a:rPr>
              <a:t>Berényi András, munkacsoport vezető</a:t>
            </a:r>
            <a:endParaRPr lang="hu-HU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hu-HU" dirty="0"/>
              <a:t>Kövér </a:t>
            </a:r>
            <a:r>
              <a:rPr lang="hu-HU" dirty="0" smtClean="0"/>
              <a:t>Tamás, </a:t>
            </a:r>
            <a:r>
              <a:rPr lang="hu-HU" dirty="0"/>
              <a:t>projekt koordinátor</a:t>
            </a:r>
          </a:p>
          <a:p>
            <a:pPr lvl="0">
              <a:defRPr/>
            </a:pPr>
            <a:r>
              <a:rPr lang="hu-HU" dirty="0"/>
              <a:t>Bodnár </a:t>
            </a:r>
            <a:r>
              <a:rPr lang="hu-HU" dirty="0" smtClean="0"/>
              <a:t>Istvánné, </a:t>
            </a:r>
            <a:r>
              <a:rPr lang="hu-HU" dirty="0"/>
              <a:t>rehabilitációs foglalkoztatási referens</a:t>
            </a:r>
          </a:p>
          <a:p>
            <a:pPr lvl="0">
              <a:defRPr/>
            </a:pPr>
            <a:r>
              <a:rPr lang="hu-HU" dirty="0">
                <a:solidFill>
                  <a:sysClr val="windowText" lastClr="000000"/>
                </a:solidFill>
              </a:rPr>
              <a:t>4 fő ügyintéző 4 órában (megváltozott munkaképességű)</a:t>
            </a:r>
          </a:p>
          <a:p>
            <a:pPr lvl="0">
              <a:defRPr/>
            </a:pPr>
            <a:r>
              <a:rPr lang="hu-HU" dirty="0">
                <a:solidFill>
                  <a:sysClr val="windowText" lastClr="000000"/>
                </a:solidFill>
              </a:rPr>
              <a:t>Feladatok: </a:t>
            </a:r>
          </a:p>
          <a:p>
            <a:pPr lvl="1">
              <a:defRPr/>
            </a:pPr>
            <a:r>
              <a:rPr lang="hu-HU" dirty="0">
                <a:solidFill>
                  <a:sysClr val="windowText" lastClr="000000"/>
                </a:solidFill>
              </a:rPr>
              <a:t>Munkaerő toborzás, pályázatok figyelése és kezelése munkaerő kiközvetítése a szervezeti egységek részére.</a:t>
            </a:r>
          </a:p>
          <a:p>
            <a:pPr lvl="1">
              <a:defRPr/>
            </a:pPr>
            <a:r>
              <a:rPr lang="hu-HU" dirty="0">
                <a:solidFill>
                  <a:sysClr val="windowText" lastClr="000000"/>
                </a:solidFill>
              </a:rPr>
              <a:t>A program menedzselése, kapcsolattartás az egyetemi szervezeti egységekkel, a jelentkező dolgozók dokumentációinak, orvosi papírjainak szakmai felülvizsgálata, segítségnyújtás a szükséges dokumentációk beszerzésében és kitöltésében.</a:t>
            </a:r>
          </a:p>
          <a:p>
            <a:pPr lvl="1">
              <a:defRPr/>
            </a:pPr>
            <a:r>
              <a:rPr lang="hu-HU" dirty="0">
                <a:solidFill>
                  <a:sysClr val="windowText" lastClr="000000"/>
                </a:solidFill>
              </a:rPr>
              <a:t>A dolgozók irányítása a kiválasztás előtt a DE MEK szakembereihez szűrésre, majd ezt követően az igények függvényében a szervezeti egységekhez meghallgatásra.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490707" y="31126"/>
            <a:ext cx="9365907" cy="99029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DEMEK szervezeti egységen belül megalakult Dolgozói Munkacsoport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284" y="1596540"/>
            <a:ext cx="2591716" cy="183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6539" cy="12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2482" y="159675"/>
            <a:ext cx="9172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hu-HU" altLang="hu-H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Megváltozott egészségi állapot előfordulhat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895"/>
            <a:ext cx="12192000" cy="617510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61" y="0"/>
            <a:ext cx="1596539" cy="15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857" y="69490"/>
            <a:ext cx="11758285" cy="914399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/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2011. népszámlálás adataiból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291130"/>
            <a:ext cx="12192000" cy="4428445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tartós betegséggel – és  sérültségekkel élők száma a népesség számához  viszonyítva növekedést mutat, amely a demográfiai változásokkal és a tudományos technikai fejlődéssel is magyarázható.   </a:t>
            </a:r>
          </a:p>
          <a:p>
            <a:r>
              <a:rPr lang="hu-HU" dirty="0"/>
              <a:t>A KSH 2011-es népszámlálási kérdőíve tartalmazott az egészségi állapotra és a korlátozottságra vonatkozó kérdéseket – önbevallás alapján történt az adatfelvétel és a feldolgozott adatok alapján: </a:t>
            </a:r>
          </a:p>
          <a:p>
            <a:pPr marL="0" indent="0">
              <a:buNone/>
            </a:pPr>
            <a:r>
              <a:rPr lang="hu-HU" dirty="0"/>
              <a:t>  </a:t>
            </a:r>
          </a:p>
          <a:p>
            <a:pPr marL="457200" lvl="1" indent="0">
              <a:buNone/>
            </a:pPr>
            <a:r>
              <a:rPr lang="hu-HU" b="1" dirty="0">
                <a:solidFill>
                  <a:srgbClr val="C00000"/>
                </a:solidFill>
              </a:rPr>
              <a:t>1 millió 439 ezer fő él </a:t>
            </a:r>
            <a:r>
              <a:rPr lang="hu-HU" dirty="0">
                <a:solidFill>
                  <a:srgbClr val="C00000"/>
                </a:solidFill>
              </a:rPr>
              <a:t>tartósan fennálló egészségi problémával</a:t>
            </a:r>
            <a:r>
              <a:rPr lang="hu-HU" b="1" dirty="0">
                <a:solidFill>
                  <a:srgbClr val="C00000"/>
                </a:solidFill>
              </a:rPr>
              <a:t>, betegséggel. </a:t>
            </a:r>
          </a:p>
          <a:p>
            <a:pPr marL="457200" lvl="1" indent="0">
              <a:buNone/>
            </a:pPr>
            <a:endParaRPr lang="hu-HU" b="1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hu-HU" b="1" dirty="0">
                <a:solidFill>
                  <a:srgbClr val="C00000"/>
                </a:solidFill>
              </a:rPr>
              <a:t>753 ezer főnek az egészségi </a:t>
            </a:r>
            <a:r>
              <a:rPr lang="hu-HU" dirty="0">
                <a:solidFill>
                  <a:srgbClr val="C00000"/>
                </a:solidFill>
              </a:rPr>
              <a:t>állapotát (legalább) kétféle betegség befolyásolja. </a:t>
            </a:r>
          </a:p>
          <a:p>
            <a:endParaRPr lang="hu-HU" sz="1600" dirty="0"/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250" y="281786"/>
            <a:ext cx="3088245" cy="966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70"/>
            <a:ext cx="1514850" cy="12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3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19621" y="1291130"/>
            <a:ext cx="10066330" cy="4123035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36490" y="0"/>
            <a:ext cx="82338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2011-es  népszámlálási adatok - leggyakoribb rendellenességek / betegségek </a:t>
            </a:r>
            <a:endParaRPr lang="hu-HU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85" y="5566870"/>
            <a:ext cx="3371773" cy="10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61" y="0"/>
            <a:ext cx="1596539" cy="12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838200" y="0"/>
            <a:ext cx="10515600" cy="9372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57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0" y="1143000"/>
            <a:ext cx="12192000" cy="5433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hu-HU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39931" y="141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Munkavégzést is befolyásoló korlátozottságok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90" y="1404077"/>
            <a:ext cx="11805620" cy="353694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068" y="4941025"/>
            <a:ext cx="3155017" cy="108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61" y="0"/>
            <a:ext cx="1596539" cy="140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46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80745"/>
          </a:xfrm>
        </p:spPr>
        <p:txBody>
          <a:bodyPr>
            <a:noAutofit/>
          </a:bodyPr>
          <a:lstStyle/>
          <a:p>
            <a:pPr algn="ctr"/>
            <a:r>
              <a:rPr lang="hu-H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Megváltozott munkaképességűek – egészségi problémái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2125670" y="1596540"/>
            <a:ext cx="10066330" cy="5191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prstClr val="black"/>
                </a:solidFill>
              </a:rPr>
              <a:t>Megváltozott munkaképességűek </a:t>
            </a:r>
          </a:p>
          <a:p>
            <a:r>
              <a:rPr lang="hu-HU" b="1" dirty="0"/>
              <a:t>767 ezer fő </a:t>
            </a:r>
            <a:r>
              <a:rPr lang="hu-HU" dirty="0"/>
              <a:t>–&gt;&gt; 354 ezer férfi  -- </a:t>
            </a:r>
            <a:r>
              <a:rPr lang="hu-HU" b="1" dirty="0"/>
              <a:t>413 ezer nő </a:t>
            </a:r>
          </a:p>
          <a:p>
            <a:r>
              <a:rPr lang="hu-HU" b="1" dirty="0"/>
              <a:t>45–64 éves korcsoportba tartozik 4/5-e - 621 ezer fő - ezen belül 2/3-a 55–64 éves. </a:t>
            </a:r>
          </a:p>
          <a:p>
            <a:pPr marL="457200" lvl="1" indent="0">
              <a:buNone/>
            </a:pPr>
            <a:endParaRPr lang="hu-HU" dirty="0"/>
          </a:p>
          <a:p>
            <a:pPr marL="57150" indent="0">
              <a:buNone/>
            </a:pPr>
            <a:r>
              <a:rPr lang="hu-HU" dirty="0"/>
              <a:t>Az egészségi problémák, korlátozottságok jelentkezési valószínűségével együtt – attól természetesen nem függetlenül – az életkor előrehaladásával a megváltozott munkaképesség valószínűsége is fokozatosan növekszik.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61" y="0"/>
            <a:ext cx="1596539" cy="144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11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7119" y="4912263"/>
            <a:ext cx="5886176" cy="1637840"/>
          </a:xfrm>
        </p:spPr>
        <p:txBody>
          <a:bodyPr>
            <a:noAutofit/>
          </a:bodyPr>
          <a:lstStyle/>
          <a:p>
            <a: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Dokumentum , vagyis RSZSZ határozat szükséges: </a:t>
            </a:r>
            <a:b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kérelem az egészségkárosodás mértékének megállapítására</a:t>
            </a:r>
            <a:b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háziorvosi összefoglaló </a:t>
            </a:r>
            <a:b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mellékelni  kell a </a:t>
            </a:r>
            <a:r>
              <a:rPr lang="hu-H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legutólsó</a:t>
            </a:r>
            <a:r>
              <a:rPr lang="hu-H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szakorvosi leleteket</a:t>
            </a:r>
            <a:endParaRPr lang="hu-HU" sz="18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21771"/>
            <a:ext cx="10524445" cy="1746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Tartós betegségből -&gt; hogyan lesz megváltozott munkaképesség ?</a:t>
            </a:r>
            <a:br>
              <a:rPr lang="hu-H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hu-H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Debreceni Járási Hivatal Rehabilitációs Ellátási és Szakértői Osztály</a:t>
            </a:r>
          </a:p>
          <a:p>
            <a:pPr algn="ctr"/>
            <a:r>
              <a:rPr lang="hu-H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(Debrecen Erzsébet út 27)</a:t>
            </a:r>
          </a:p>
        </p:txBody>
      </p:sp>
      <p:pic>
        <p:nvPicPr>
          <p:cNvPr id="9" name="Tartalom helye 5" descr="Képernyőrész kivágás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" y="1659611"/>
            <a:ext cx="8337410" cy="3252652"/>
          </a:xfrm>
          <a:prstGeom prst="rect">
            <a:avLst/>
          </a:prstGeom>
        </p:spPr>
      </p:pic>
      <p:pic>
        <p:nvPicPr>
          <p:cNvPr id="10" name="Kép 9" descr="Képernyőrész kivágás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936" y="1390145"/>
            <a:ext cx="4110835" cy="201622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461" y="1"/>
            <a:ext cx="1596539" cy="12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96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791</Words>
  <Application>Microsoft Office PowerPoint</Application>
  <PresentationFormat>Szélesvásznú</PresentationFormat>
  <Paragraphs>105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4" baseType="lpstr">
      <vt:lpstr>Arial Unicode MS</vt:lpstr>
      <vt:lpstr>Arial</vt:lpstr>
      <vt:lpstr>Calibri</vt:lpstr>
      <vt:lpstr>Calibri Light</vt:lpstr>
      <vt:lpstr>Times New Roman</vt:lpstr>
      <vt:lpstr>Wingdings</vt:lpstr>
      <vt:lpstr>Office Theme</vt:lpstr>
      <vt:lpstr>  Összeállította:   Bodnár Istvánné   rehabilitációs foglakoztatási referens   </vt:lpstr>
      <vt:lpstr>Miről beszélünk ma! </vt:lpstr>
      <vt:lpstr>A DEMEK szervezeti egységen belül megalakult Dolgozói Munkacsoport</vt:lpstr>
      <vt:lpstr>PowerPoint bemutató</vt:lpstr>
      <vt:lpstr> 2011. népszámlálás adataiból</vt:lpstr>
      <vt:lpstr>PowerPoint bemutató</vt:lpstr>
      <vt:lpstr>Munkavégzést is befolyásoló korlátozottságok</vt:lpstr>
      <vt:lpstr>Megváltozott munkaképességűek – egészségi problémái</vt:lpstr>
      <vt:lpstr>PowerPoint bemutató</vt:lpstr>
      <vt:lpstr>RSZSZ komplex eljárás  7/2012. (II.17.) NEFMI rend. Komplex minősítés vizsgálati szempontjai</vt:lpstr>
      <vt:lpstr>PowerPoint bemutató</vt:lpstr>
      <vt:lpstr>Munkáltatók kötelezettségei </vt:lpstr>
      <vt:lpstr>PowerPoint bemutató</vt:lpstr>
      <vt:lpstr>Rehabilitációs kártya kedvezmények</vt:lpstr>
      <vt:lpstr>Dolgozói Munkacsoport Programjának a célja:  </vt:lpstr>
      <vt:lpstr>PowerPoint bemutató</vt:lpstr>
      <vt:lpstr>PowerPoint bemutató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Dudi</cp:lastModifiedBy>
  <cp:revision>68</cp:revision>
  <dcterms:created xsi:type="dcterms:W3CDTF">2013-08-21T19:17:07Z</dcterms:created>
  <dcterms:modified xsi:type="dcterms:W3CDTF">2017-04-12T20:04:11Z</dcterms:modified>
</cp:coreProperties>
</file>