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6797675" cy="992822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754C28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754C28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754C28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59992" cy="1069200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779113" y="8119796"/>
            <a:ext cx="3780879" cy="257220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7757998"/>
            <a:ext cx="3780002" cy="293400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00718" y="302501"/>
            <a:ext cx="2361412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754C28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38200" y="2471053"/>
            <a:ext cx="5886450" cy="49815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oftex.hu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01863" y="8166100"/>
            <a:ext cx="3657788" cy="221342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r">
              <a:lnSpc>
                <a:spcPct val="100000"/>
              </a:lnSpc>
              <a:spcBef>
                <a:spcPts val="100"/>
              </a:spcBef>
            </a:pPr>
            <a:r>
              <a:rPr lang="hu-HU" sz="4000" b="0" u="sng" spc="-50" dirty="0" smtClean="0">
                <a:solidFill>
                  <a:schemeClr val="accent6">
                    <a:lumMod val="50000"/>
                  </a:schemeClr>
                </a:solidFill>
                <a:latin typeface="Roboto"/>
                <a:cs typeface="Roboto"/>
              </a:rPr>
              <a:t>Jelentkezés:</a:t>
            </a:r>
            <a:r>
              <a:rPr lang="hu-HU" sz="4000" b="0" spc="-50" dirty="0" smtClean="0">
                <a:solidFill>
                  <a:schemeClr val="accent6">
                    <a:lumMod val="50000"/>
                  </a:schemeClr>
                </a:solidFill>
                <a:latin typeface="Roboto"/>
                <a:cs typeface="Roboto"/>
              </a:rPr>
              <a:t> </a:t>
            </a:r>
            <a:r>
              <a:rPr lang="hu-HU" sz="2000" b="0" spc="-50" dirty="0" smtClean="0">
                <a:solidFill>
                  <a:schemeClr val="accent6">
                    <a:lumMod val="50000"/>
                  </a:schemeClr>
                </a:solidFill>
                <a:latin typeface="Roboto"/>
                <a:cs typeface="Roboto"/>
                <a:hlinkClick r:id="rId2"/>
              </a:rPr>
              <a:t>www.oftex.hu</a:t>
            </a:r>
            <a:endParaRPr lang="hu-HU" sz="2000" b="0" spc="-50" dirty="0" smtClean="0">
              <a:solidFill>
                <a:schemeClr val="accent6">
                  <a:lumMod val="50000"/>
                </a:schemeClr>
              </a:solidFill>
              <a:latin typeface="Roboto"/>
              <a:cs typeface="Roboto"/>
            </a:endParaRPr>
          </a:p>
          <a:p>
            <a:pPr marL="12700" marR="5080" algn="r">
              <a:lnSpc>
                <a:spcPct val="100000"/>
              </a:lnSpc>
              <a:spcBef>
                <a:spcPts val="100"/>
              </a:spcBef>
            </a:pPr>
            <a:r>
              <a:rPr lang="hu-HU" sz="1200" spc="-50" dirty="0" smtClean="0">
                <a:solidFill>
                  <a:schemeClr val="accent6">
                    <a:lumMod val="50000"/>
                  </a:schemeClr>
                </a:solidFill>
                <a:latin typeface="Roboto"/>
                <a:cs typeface="Roboto"/>
              </a:rPr>
              <a:t>(</a:t>
            </a:r>
            <a:r>
              <a:rPr lang="hu-HU" b="1" dirty="0">
                <a:solidFill>
                  <a:schemeClr val="accent6">
                    <a:lumMod val="50000"/>
                  </a:schemeClr>
                </a:solidFill>
              </a:rPr>
              <a:t>DE </a:t>
            </a:r>
            <a:r>
              <a:rPr lang="hu-HU" b="1" dirty="0" smtClean="0">
                <a:solidFill>
                  <a:schemeClr val="accent6">
                    <a:lumMod val="50000"/>
                  </a:schemeClr>
                </a:solidFill>
              </a:rPr>
              <a:t>ÁOK/2024.I./00162</a:t>
            </a:r>
            <a:r>
              <a:rPr lang="hu-HU" sz="1200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  <a:p>
            <a:pPr marL="12700" marR="5080" algn="r">
              <a:lnSpc>
                <a:spcPct val="100000"/>
              </a:lnSpc>
              <a:spcBef>
                <a:spcPts val="100"/>
              </a:spcBef>
            </a:pPr>
            <a:endParaRPr lang="hu-HU" sz="1200" b="0" u="sng" spc="-50" dirty="0" smtClean="0">
              <a:solidFill>
                <a:schemeClr val="accent6">
                  <a:lumMod val="50000"/>
                </a:schemeClr>
              </a:solidFill>
              <a:latin typeface="Roboto"/>
              <a:cs typeface="Roboto"/>
            </a:endParaRPr>
          </a:p>
          <a:p>
            <a:pPr marL="12700" marR="5080" algn="r">
              <a:lnSpc>
                <a:spcPct val="100000"/>
              </a:lnSpc>
              <a:spcBef>
                <a:spcPts val="100"/>
              </a:spcBef>
            </a:pPr>
            <a:endParaRPr lang="hu-HU" sz="1200" u="sng" spc="-50" dirty="0">
              <a:solidFill>
                <a:schemeClr val="accent6">
                  <a:lumMod val="50000"/>
                </a:schemeClr>
              </a:solidFill>
              <a:latin typeface="Roboto"/>
              <a:cs typeface="Roboto"/>
            </a:endParaRPr>
          </a:p>
          <a:p>
            <a:pPr marL="12700" marR="5080" algn="r">
              <a:lnSpc>
                <a:spcPct val="100000"/>
              </a:lnSpc>
              <a:spcBef>
                <a:spcPts val="100"/>
              </a:spcBef>
            </a:pPr>
            <a:r>
              <a:rPr lang="hu-HU" sz="1200" b="0" u="sng" spc="-50" dirty="0" smtClean="0">
                <a:solidFill>
                  <a:schemeClr val="accent6">
                    <a:lumMod val="50000"/>
                  </a:schemeClr>
                </a:solidFill>
                <a:latin typeface="Roboto"/>
                <a:cs typeface="Roboto"/>
              </a:rPr>
              <a:t>Bővebb információ</a:t>
            </a:r>
            <a:r>
              <a:rPr lang="hu-HU" sz="1200" b="0" spc="-50" dirty="0" smtClean="0">
                <a:solidFill>
                  <a:schemeClr val="accent6">
                    <a:lumMod val="50000"/>
                  </a:schemeClr>
                </a:solidFill>
                <a:latin typeface="Roboto"/>
                <a:cs typeface="Roboto"/>
              </a:rPr>
              <a:t>:</a:t>
            </a:r>
          </a:p>
          <a:p>
            <a:pPr marL="12700" marR="5080" algn="r">
              <a:lnSpc>
                <a:spcPct val="100000"/>
              </a:lnSpc>
              <a:spcBef>
                <a:spcPts val="100"/>
              </a:spcBef>
            </a:pPr>
            <a:r>
              <a:rPr lang="hu-HU" sz="1200" b="0" spc="-50" dirty="0" smtClean="0">
                <a:solidFill>
                  <a:schemeClr val="accent6">
                    <a:lumMod val="50000"/>
                  </a:schemeClr>
                </a:solidFill>
                <a:latin typeface="Roboto"/>
                <a:cs typeface="Roboto"/>
              </a:rPr>
              <a:t>Pongrácz Anikó, </a:t>
            </a:r>
            <a:r>
              <a:rPr lang="hu-HU" sz="1200" spc="-50" dirty="0" smtClean="0">
                <a:solidFill>
                  <a:schemeClr val="accent6">
                    <a:lumMod val="50000"/>
                  </a:schemeClr>
                </a:solidFill>
                <a:latin typeface="Roboto"/>
                <a:cs typeface="Roboto"/>
              </a:rPr>
              <a:t>pongracz.aniko@med.unideb.hu</a:t>
            </a:r>
          </a:p>
          <a:p>
            <a:pPr marL="12700" marR="5080" algn="r">
              <a:lnSpc>
                <a:spcPct val="100000"/>
              </a:lnSpc>
              <a:spcBef>
                <a:spcPts val="100"/>
              </a:spcBef>
            </a:pPr>
            <a:r>
              <a:rPr lang="hu-HU" sz="1200" b="0" spc="-50" dirty="0" smtClean="0">
                <a:solidFill>
                  <a:schemeClr val="accent6">
                    <a:lumMod val="50000"/>
                  </a:schemeClr>
                </a:solidFill>
                <a:latin typeface="Roboto"/>
                <a:cs typeface="Roboto"/>
              </a:rPr>
              <a:t>52/411-717 mellék: 55760</a:t>
            </a:r>
            <a:endParaRPr sz="1200" dirty="0">
              <a:solidFill>
                <a:schemeClr val="accent6">
                  <a:lumMod val="50000"/>
                </a:schemeClr>
              </a:solidFill>
              <a:latin typeface="Roboto"/>
              <a:cs typeface="Roboto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53466" y="0"/>
            <a:ext cx="6656806" cy="4012031"/>
            <a:chOff x="453466" y="0"/>
            <a:chExt cx="6656806" cy="4012031"/>
          </a:xfrm>
        </p:grpSpPr>
        <p:sp>
          <p:nvSpPr>
            <p:cNvPr id="6" name="object 6"/>
            <p:cNvSpPr/>
            <p:nvPr/>
          </p:nvSpPr>
          <p:spPr>
            <a:xfrm>
              <a:off x="457199" y="0"/>
              <a:ext cx="6653073" cy="127800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53466" y="3644455"/>
              <a:ext cx="6653073" cy="36757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600718" y="302501"/>
            <a:ext cx="2549132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85" dirty="0" smtClean="0"/>
              <a:t>MEGHÍ</a:t>
            </a:r>
            <a:r>
              <a:rPr spc="55" dirty="0" smtClean="0"/>
              <a:t>V</a:t>
            </a:r>
            <a:r>
              <a:rPr lang="hu-HU" spc="55" dirty="0" smtClean="0"/>
              <a:t>Ó</a:t>
            </a:r>
            <a:endParaRPr spc="-55" dirty="0"/>
          </a:p>
        </p:txBody>
      </p:sp>
      <p:sp>
        <p:nvSpPr>
          <p:cNvPr id="9" name="object 9"/>
          <p:cNvSpPr txBox="1"/>
          <p:nvPr/>
        </p:nvSpPr>
        <p:spPr>
          <a:xfrm>
            <a:off x="0" y="1223543"/>
            <a:ext cx="7359651" cy="13567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hu-HU" sz="1600" b="0" spc="55" dirty="0" smtClean="0">
                <a:solidFill>
                  <a:srgbClr val="002060"/>
                </a:solidFill>
                <a:latin typeface="DINPro-Light" panose="02000504040000020003" pitchFamily="50" charset="0"/>
                <a:cs typeface="Roboto"/>
              </a:rPr>
              <a:t>Kedves Rezidensek!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hu-HU" sz="1600" b="0" spc="55" dirty="0" smtClean="0">
                <a:solidFill>
                  <a:srgbClr val="002060"/>
                </a:solidFill>
                <a:latin typeface="DINPro-Light" panose="02000504040000020003" pitchFamily="50" charset="0"/>
                <a:cs typeface="Roboto"/>
              </a:rPr>
              <a:t>A Debreceni Egyetem Gyermekgyógyászati Intézet 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hu-HU" sz="1600" b="0" spc="55" dirty="0" smtClean="0">
                <a:solidFill>
                  <a:srgbClr val="002060"/>
                </a:solidFill>
                <a:latin typeface="DINPro-Light" panose="02000504040000020003" pitchFamily="50" charset="0"/>
                <a:cs typeface="Roboto"/>
              </a:rPr>
              <a:t>szeretettel meghívja Önöket 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hu-HU" b="1" dirty="0" smtClean="0">
                <a:solidFill>
                  <a:srgbClr val="002060"/>
                </a:solidFill>
              </a:rPr>
              <a:t>Rezidens Fórum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hu-HU" sz="1600" dirty="0">
                <a:solidFill>
                  <a:srgbClr val="002060"/>
                </a:solidFill>
                <a:latin typeface="DINPro-Light" panose="02000504040000020003" pitchFamily="50" charset="0"/>
                <a:cs typeface="Roboto"/>
              </a:rPr>
              <a:t>e</a:t>
            </a:r>
            <a:r>
              <a:rPr lang="hu-HU" sz="160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"/>
              </a:rPr>
              <a:t>lnevezésű szakképzési tanfolyamra</a:t>
            </a:r>
            <a:endParaRPr sz="1600" dirty="0">
              <a:solidFill>
                <a:srgbClr val="002060"/>
              </a:solidFill>
              <a:latin typeface="DINPro-Light" panose="02000504040000020003" pitchFamily="50" charset="0"/>
              <a:cs typeface="Roboto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0177" y="2729071"/>
            <a:ext cx="7359649" cy="1886414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40005" algn="ctr">
              <a:lnSpc>
                <a:spcPct val="100000"/>
              </a:lnSpc>
              <a:spcBef>
                <a:spcPts val="670"/>
              </a:spcBef>
            </a:pPr>
            <a:r>
              <a:rPr sz="2000" b="0" spc="4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"/>
              </a:rPr>
              <a:t>IDŐPONT</a:t>
            </a:r>
            <a:r>
              <a:rPr sz="2000" b="0" spc="40" dirty="0">
                <a:solidFill>
                  <a:srgbClr val="002060"/>
                </a:solidFill>
                <a:latin typeface="DINPro-Light" panose="02000504040000020003" pitchFamily="50" charset="0"/>
                <a:cs typeface="Roboto"/>
              </a:rPr>
              <a:t>: </a:t>
            </a:r>
            <a:r>
              <a:rPr sz="200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20</a:t>
            </a:r>
            <a:r>
              <a:rPr lang="hu-HU" sz="200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24</a:t>
            </a:r>
            <a:r>
              <a:rPr sz="200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. </a:t>
            </a:r>
            <a:r>
              <a:rPr lang="hu-HU" sz="200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február 08</a:t>
            </a:r>
            <a:r>
              <a:rPr sz="200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. </a:t>
            </a:r>
            <a:r>
              <a:rPr sz="2000" spc="-5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(</a:t>
            </a:r>
            <a:r>
              <a:rPr lang="hu-HU" sz="2000" spc="-5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csütörtök</a:t>
            </a:r>
            <a:r>
              <a:rPr sz="2000" spc="-5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),</a:t>
            </a:r>
            <a:r>
              <a:rPr sz="2000" spc="-45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 </a:t>
            </a:r>
            <a:r>
              <a:rPr sz="200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1</a:t>
            </a:r>
            <a:r>
              <a:rPr lang="hu-HU" sz="200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5</a:t>
            </a:r>
            <a:r>
              <a:rPr sz="200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:</a:t>
            </a:r>
            <a:r>
              <a:rPr lang="hu-HU" sz="200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3</a:t>
            </a:r>
            <a:r>
              <a:rPr sz="200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Regular"/>
              </a:rPr>
              <a:t>0</a:t>
            </a:r>
            <a:endParaRPr sz="2000" dirty="0">
              <a:solidFill>
                <a:srgbClr val="002060"/>
              </a:solidFill>
              <a:latin typeface="DINPro-Light" panose="02000504040000020003" pitchFamily="50" charset="0"/>
              <a:cs typeface="RobotoRegular"/>
            </a:endParaRPr>
          </a:p>
          <a:p>
            <a:pPr marL="41275" algn="ctr">
              <a:lnSpc>
                <a:spcPct val="100000"/>
              </a:lnSpc>
              <a:spcBef>
                <a:spcPts val="575"/>
              </a:spcBef>
            </a:pPr>
            <a:r>
              <a:rPr b="1" spc="20" dirty="0">
                <a:solidFill>
                  <a:srgbClr val="002060"/>
                </a:solidFill>
                <a:latin typeface="DINPro-Light" panose="02000504040000020003" pitchFamily="50" charset="0"/>
                <a:cs typeface="Roboto"/>
              </a:rPr>
              <a:t>HELYSZÍN</a:t>
            </a:r>
            <a:r>
              <a:rPr b="1" spc="2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"/>
              </a:rPr>
              <a:t>:</a:t>
            </a:r>
            <a:r>
              <a:rPr lang="hu-HU" b="1" spc="2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"/>
              </a:rPr>
              <a:t> online (</a:t>
            </a:r>
            <a:r>
              <a:rPr lang="hu-HU" b="1" spc="20" dirty="0" err="1" smtClean="0">
                <a:solidFill>
                  <a:srgbClr val="002060"/>
                </a:solidFill>
                <a:latin typeface="DINPro-Light" panose="02000504040000020003" pitchFamily="50" charset="0"/>
                <a:cs typeface="Roboto"/>
              </a:rPr>
              <a:t>webex</a:t>
            </a:r>
            <a:r>
              <a:rPr lang="hu-HU" b="1" spc="20" dirty="0" smtClean="0">
                <a:solidFill>
                  <a:srgbClr val="002060"/>
                </a:solidFill>
                <a:latin typeface="DINPro-Light" panose="02000504040000020003" pitchFamily="50" charset="0"/>
                <a:cs typeface="Roboto"/>
              </a:rPr>
              <a:t>)</a:t>
            </a:r>
            <a:endParaRPr lang="hu-HU" b="1" u="sng" spc="20" dirty="0" smtClean="0">
              <a:solidFill>
                <a:srgbClr val="002060"/>
              </a:solidFill>
              <a:latin typeface="DINPro-Light" panose="02000504040000020003" pitchFamily="50" charset="0"/>
              <a:cs typeface="Roboto"/>
            </a:endParaRPr>
          </a:p>
          <a:p>
            <a:pPr marL="41275" algn="ctr">
              <a:lnSpc>
                <a:spcPct val="100000"/>
              </a:lnSpc>
              <a:spcBef>
                <a:spcPts val="575"/>
              </a:spcBef>
            </a:pPr>
            <a:endParaRPr lang="hu-HU" sz="1200" b="0" spc="20" dirty="0" smtClean="0">
              <a:solidFill>
                <a:srgbClr val="754C28"/>
              </a:solidFill>
              <a:latin typeface="Roboto"/>
              <a:cs typeface="Roboto"/>
            </a:endParaRPr>
          </a:p>
          <a:p>
            <a:pPr marL="20320" algn="ctr">
              <a:lnSpc>
                <a:spcPct val="100000"/>
              </a:lnSpc>
            </a:pPr>
            <a:r>
              <a:rPr sz="1700" b="0" spc="20" dirty="0" smtClean="0">
                <a:solidFill>
                  <a:srgbClr val="754C28"/>
                </a:solidFill>
                <a:latin typeface="Roboto"/>
                <a:cs typeface="Roboto"/>
              </a:rPr>
              <a:t>PROGRAM</a:t>
            </a:r>
            <a:endParaRPr sz="1700" dirty="0">
              <a:latin typeface="Roboto"/>
              <a:cs typeface="Roboto"/>
            </a:endParaRPr>
          </a:p>
          <a:p>
            <a:pPr marL="17145" algn="ctr">
              <a:lnSpc>
                <a:spcPct val="100000"/>
              </a:lnSpc>
            </a:pPr>
            <a:endParaRPr lang="hu-HU" sz="1400" dirty="0" smtClean="0">
              <a:solidFill>
                <a:schemeClr val="tx2">
                  <a:lumMod val="75000"/>
                </a:schemeClr>
              </a:solidFill>
              <a:latin typeface="DINPro-Light" panose="02000504040000020003" pitchFamily="50" charset="0"/>
              <a:cs typeface="Roboto"/>
            </a:endParaRPr>
          </a:p>
          <a:p>
            <a:pPr marL="17145" algn="ctr">
              <a:lnSpc>
                <a:spcPct val="100000"/>
              </a:lnSpc>
            </a:pPr>
            <a:endParaRPr sz="1400" dirty="0">
              <a:solidFill>
                <a:schemeClr val="tx2">
                  <a:lumMod val="75000"/>
                </a:schemeClr>
              </a:solidFill>
              <a:latin typeface="DINPro-Light" panose="02000504040000020003" pitchFamily="50" charset="0"/>
              <a:cs typeface="Roboto"/>
            </a:endParaRPr>
          </a:p>
          <a:p>
            <a:pPr lvl="0"/>
            <a:endParaRPr lang="hu-HU" sz="1200" b="1" spc="-5" dirty="0">
              <a:solidFill>
                <a:srgbClr val="002060"/>
              </a:solidFill>
              <a:latin typeface="DINPro-Light" panose="02000504040000020003" pitchFamily="50" charset="0"/>
              <a:cs typeface="Roboto"/>
            </a:endParaRPr>
          </a:p>
        </p:txBody>
      </p:sp>
      <p:pic>
        <p:nvPicPr>
          <p:cNvPr id="13" name="Kép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5" y="0"/>
            <a:ext cx="1349187" cy="1349187"/>
          </a:xfrm>
          <a:prstGeom prst="rect">
            <a:avLst/>
          </a:prstGeom>
        </p:spPr>
      </p:pic>
      <p:sp>
        <p:nvSpPr>
          <p:cNvPr id="5" name="Téglalap 4"/>
          <p:cNvSpPr/>
          <p:nvPr/>
        </p:nvSpPr>
        <p:spPr>
          <a:xfrm>
            <a:off x="2132945" y="6055875"/>
            <a:ext cx="3460378" cy="6591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hu-HU" b="1" u="sng" spc="-50" dirty="0">
                <a:solidFill>
                  <a:schemeClr val="accent1">
                    <a:lumMod val="75000"/>
                  </a:schemeClr>
                </a:solidFill>
                <a:latin typeface="Roboto"/>
                <a:cs typeface="Roboto"/>
              </a:rPr>
              <a:t>Jelentkezési határidő</a:t>
            </a:r>
            <a:r>
              <a:rPr lang="hu-HU" b="1" spc="-50" dirty="0">
                <a:solidFill>
                  <a:schemeClr val="accent1">
                    <a:lumMod val="75000"/>
                  </a:schemeClr>
                </a:solidFill>
                <a:latin typeface="Roboto"/>
                <a:cs typeface="Roboto"/>
              </a:rPr>
              <a:t>:</a:t>
            </a: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hu-HU" b="1" spc="-50" dirty="0" smtClean="0">
                <a:solidFill>
                  <a:schemeClr val="accent1">
                    <a:lumMod val="75000"/>
                  </a:schemeClr>
                </a:solidFill>
                <a:latin typeface="Roboto"/>
                <a:cs typeface="Roboto"/>
              </a:rPr>
              <a:t>2024. február </a:t>
            </a:r>
            <a:r>
              <a:rPr lang="hu-HU" b="1" spc="-50" dirty="0">
                <a:solidFill>
                  <a:schemeClr val="accent1">
                    <a:lumMod val="75000"/>
                  </a:schemeClr>
                </a:solidFill>
                <a:latin typeface="Roboto"/>
                <a:cs typeface="Roboto"/>
              </a:rPr>
              <a:t>06</a:t>
            </a:r>
            <a:r>
              <a:rPr lang="hu-HU" b="1" spc="-50" dirty="0" smtClean="0">
                <a:solidFill>
                  <a:schemeClr val="accent1">
                    <a:lumMod val="75000"/>
                  </a:schemeClr>
                </a:solidFill>
                <a:latin typeface="Roboto"/>
                <a:cs typeface="Roboto"/>
              </a:rPr>
              <a:t>.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4" name="Tábláza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897256"/>
              </p:ext>
            </p:extLst>
          </p:nvPr>
        </p:nvGraphicFramePr>
        <p:xfrm>
          <a:off x="1111249" y="4279900"/>
          <a:ext cx="5334000" cy="1371599"/>
        </p:xfrm>
        <a:graphic>
          <a:graphicData uri="http://schemas.openxmlformats.org/drawingml/2006/table">
            <a:tbl>
              <a:tblPr/>
              <a:tblGrid>
                <a:gridCol w="1089498">
                  <a:extLst>
                    <a:ext uri="{9D8B030D-6E8A-4147-A177-3AD203B41FA5}">
                      <a16:colId xmlns:a16="http://schemas.microsoft.com/office/drawing/2014/main" val="757886671"/>
                    </a:ext>
                  </a:extLst>
                </a:gridCol>
                <a:gridCol w="1089498">
                  <a:extLst>
                    <a:ext uri="{9D8B030D-6E8A-4147-A177-3AD203B41FA5}">
                      <a16:colId xmlns:a16="http://schemas.microsoft.com/office/drawing/2014/main" val="3944335650"/>
                    </a:ext>
                  </a:extLst>
                </a:gridCol>
                <a:gridCol w="2065506">
                  <a:extLst>
                    <a:ext uri="{9D8B030D-6E8A-4147-A177-3AD203B41FA5}">
                      <a16:colId xmlns:a16="http://schemas.microsoft.com/office/drawing/2014/main" val="4031076816"/>
                    </a:ext>
                  </a:extLst>
                </a:gridCol>
                <a:gridCol w="1089498">
                  <a:extLst>
                    <a:ext uri="{9D8B030D-6E8A-4147-A177-3AD203B41FA5}">
                      <a16:colId xmlns:a16="http://schemas.microsoft.com/office/drawing/2014/main" val="417494324"/>
                    </a:ext>
                  </a:extLst>
                </a:gridCol>
              </a:tblGrid>
              <a:tr h="475307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kezdési időpont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időtartam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Előadás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Előadó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379366"/>
                  </a:ext>
                </a:extLst>
              </a:tr>
              <a:tr h="896292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Esetismertetés, esetmegbeszélés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 Tóth Regina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995974"/>
                  </a:ext>
                </a:extLst>
              </a:tr>
            </a:tbl>
          </a:graphicData>
        </a:graphic>
      </p:graphicFrame>
      <p:sp>
        <p:nvSpPr>
          <p:cNvPr id="16" name="Téglalap 15"/>
          <p:cNvSpPr/>
          <p:nvPr/>
        </p:nvSpPr>
        <p:spPr>
          <a:xfrm>
            <a:off x="245220" y="7086787"/>
            <a:ext cx="68564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hu-HU" sz="1200" spc="-50" dirty="0" smtClean="0">
                <a:solidFill>
                  <a:schemeClr val="accent1">
                    <a:lumMod val="75000"/>
                  </a:schemeClr>
                </a:solidFill>
                <a:latin typeface="Roboto"/>
                <a:cs typeface="Roboto"/>
              </a:rPr>
              <a:t>A megtekintéséhez szükséges adatokat 2024. február 07-én küldjük ki e-mailben az OFTEX-en feljelentkezett érdeklődők részére.</a:t>
            </a:r>
            <a:endParaRPr lang="hu-HU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54C28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1946</TotalTime>
  <Words>100</Words>
  <Application>Microsoft Office PowerPoint</Application>
  <PresentationFormat>Egyéni</PresentationFormat>
  <Paragraphs>29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Calibri</vt:lpstr>
      <vt:lpstr>DINPro-Light</vt:lpstr>
      <vt:lpstr>Roboto</vt:lpstr>
      <vt:lpstr>RobotoRegular</vt:lpstr>
      <vt:lpstr>Office Theme</vt:lpstr>
      <vt:lpstr>MEGHÍVÓ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MEGHÍVÓ</dc:title>
  <dc:creator>Edit</dc:creator>
  <cp:lastModifiedBy>Pongrácz Anikó</cp:lastModifiedBy>
  <cp:revision>88</cp:revision>
  <cp:lastPrinted>2023-12-15T10:46:57Z</cp:lastPrinted>
  <dcterms:created xsi:type="dcterms:W3CDTF">2020-02-06T12:59:32Z</dcterms:created>
  <dcterms:modified xsi:type="dcterms:W3CDTF">2024-02-02T08:25:13Z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2019-10-09T00:00:00Z</vt:filetime>
  </property>
  <property fmtid="{D5CDD505-2E9C-101B-9397-08002B2CF9AE}" pid="3" name="Creator">
    <vt:lpwstr>Adobe InDesign CC 13.1 (Macintosh)</vt:lpwstr>
  </property>
  <property fmtid="{D5CDD505-2E9C-101B-9397-08002B2CF9AE}" pid="4" name="LastSaved">
    <vt:filetime>2020-02-06T00:00:00Z</vt:filetime>
  </property>
</Properties>
</file>