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97675" cy="992822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754C2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754C2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754C2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59992" cy="1069200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779113" y="8119796"/>
            <a:ext cx="3780879" cy="257220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7757998"/>
            <a:ext cx="3780002" cy="293400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00718" y="302501"/>
            <a:ext cx="2361412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754C2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8200" y="2471053"/>
            <a:ext cx="5886450" cy="4981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oftex.h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01863" y="8166100"/>
            <a:ext cx="3657788" cy="22134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4000" b="0" u="sng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Jelentkezés:</a:t>
            </a:r>
            <a:r>
              <a:rPr lang="hu-HU" sz="4000" b="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 </a:t>
            </a:r>
            <a:r>
              <a:rPr lang="hu-HU" sz="2000" b="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  <a:hlinkClick r:id="rId2"/>
              </a:rPr>
              <a:t>www.oftex.hu</a:t>
            </a:r>
            <a:endParaRPr lang="hu-HU" sz="2000" b="0" spc="-50" dirty="0" smtClean="0">
              <a:solidFill>
                <a:schemeClr val="accent6">
                  <a:lumMod val="50000"/>
                </a:schemeClr>
              </a:solidFill>
              <a:latin typeface="Roboto"/>
              <a:cs typeface="Roboto"/>
            </a:endParaRP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120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(</a:t>
            </a:r>
            <a:r>
              <a:rPr lang="hu-HU" b="1" dirty="0">
                <a:solidFill>
                  <a:schemeClr val="accent6">
                    <a:lumMod val="50000"/>
                  </a:schemeClr>
                </a:solidFill>
              </a:rPr>
              <a:t>DE </a:t>
            </a:r>
            <a:r>
              <a:rPr lang="hu-HU" b="1" dirty="0" smtClean="0">
                <a:solidFill>
                  <a:schemeClr val="accent6">
                    <a:lumMod val="50000"/>
                  </a:schemeClr>
                </a:solidFill>
              </a:rPr>
              <a:t>ÁOK/2024.I./00026</a:t>
            </a:r>
            <a:r>
              <a:rPr lang="hu-HU" sz="1200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1200" b="1" u="sng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Jelentkezési határidő</a:t>
            </a:r>
            <a:r>
              <a:rPr lang="hu-HU" sz="1200" b="1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:</a:t>
            </a: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1200" b="1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2024. január 18</a:t>
            </a:r>
            <a:r>
              <a:rPr lang="hu-HU" sz="120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.  </a:t>
            </a: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1200" b="0" u="sng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Bővebb információ</a:t>
            </a:r>
            <a:r>
              <a:rPr lang="hu-HU" sz="1200" b="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:</a:t>
            </a: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1200" b="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Pongrácz Anikó, </a:t>
            </a:r>
            <a:r>
              <a:rPr lang="hu-HU" sz="120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pongracz.aniko@med.unideb.hu</a:t>
            </a: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1200" b="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52/411-717 mellék: 55760</a:t>
            </a:r>
            <a:endParaRPr sz="1200" dirty="0">
              <a:solidFill>
                <a:schemeClr val="accent6">
                  <a:lumMod val="50000"/>
                </a:schemeClr>
              </a:solidFill>
              <a:latin typeface="Roboto"/>
              <a:cs typeface="Roboto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3466" y="0"/>
            <a:ext cx="6656806" cy="4012031"/>
            <a:chOff x="453466" y="0"/>
            <a:chExt cx="6656806" cy="4012031"/>
          </a:xfrm>
        </p:grpSpPr>
        <p:sp>
          <p:nvSpPr>
            <p:cNvPr id="6" name="object 6"/>
            <p:cNvSpPr/>
            <p:nvPr/>
          </p:nvSpPr>
          <p:spPr>
            <a:xfrm>
              <a:off x="457199" y="0"/>
              <a:ext cx="6653073" cy="127800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53466" y="3644455"/>
              <a:ext cx="6653073" cy="36757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600718" y="302501"/>
            <a:ext cx="2549132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85" dirty="0" smtClean="0"/>
              <a:t>MEGHÍ</a:t>
            </a:r>
            <a:r>
              <a:rPr spc="55" dirty="0" smtClean="0"/>
              <a:t>V</a:t>
            </a:r>
            <a:r>
              <a:rPr lang="hu-HU" spc="55" dirty="0" smtClean="0"/>
              <a:t>Ó</a:t>
            </a:r>
            <a:endParaRPr spc="-55" dirty="0"/>
          </a:p>
        </p:txBody>
      </p:sp>
      <p:sp>
        <p:nvSpPr>
          <p:cNvPr id="9" name="object 9"/>
          <p:cNvSpPr txBox="1"/>
          <p:nvPr/>
        </p:nvSpPr>
        <p:spPr>
          <a:xfrm>
            <a:off x="0" y="1223543"/>
            <a:ext cx="7359651" cy="1646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sz="1600" b="0" spc="5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A Debreceni Egyetem Gyermekgyógyászati Intézet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sz="1600" b="0" spc="5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szeretettel meghívja Önt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sz="1600" b="0" spc="5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elő-akkreditált, 10 kreditpont értékű, díjmentes rendezvényére</a:t>
            </a:r>
            <a:r>
              <a:rPr lang="hu-HU" sz="1600" spc="5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.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b="1" dirty="0">
                <a:solidFill>
                  <a:srgbClr val="002060"/>
                </a:solidFill>
              </a:rPr>
              <a:t>100 éves a </a:t>
            </a:r>
            <a:r>
              <a:rPr lang="hu-HU" b="1" dirty="0" smtClean="0">
                <a:solidFill>
                  <a:srgbClr val="002060"/>
                </a:solidFill>
              </a:rPr>
              <a:t>debreceni Gyermekklinika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b="1" dirty="0" smtClean="0">
                <a:solidFill>
                  <a:srgbClr val="002060"/>
                </a:solidFill>
              </a:rPr>
              <a:t>Nagyerdei </a:t>
            </a:r>
            <a:r>
              <a:rPr lang="hu-HU" b="1" dirty="0">
                <a:solidFill>
                  <a:srgbClr val="002060"/>
                </a:solidFill>
              </a:rPr>
              <a:t>Gyermekgyógyászati </a:t>
            </a:r>
            <a:r>
              <a:rPr lang="hu-HU" b="1" dirty="0" smtClean="0">
                <a:solidFill>
                  <a:srgbClr val="002060"/>
                </a:solidFill>
              </a:rPr>
              <a:t>Esték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b="1" dirty="0" err="1" smtClean="0">
                <a:solidFill>
                  <a:srgbClr val="002060"/>
                </a:solidFill>
              </a:rPr>
              <a:t>Allergológia</a:t>
            </a:r>
            <a:r>
              <a:rPr lang="hu-HU" b="1" dirty="0">
                <a:solidFill>
                  <a:srgbClr val="002060"/>
                </a:solidFill>
              </a:rPr>
              <a:t>, immunológia</a:t>
            </a:r>
            <a:endParaRPr b="1" dirty="0">
              <a:solidFill>
                <a:srgbClr val="002060"/>
              </a:solidFill>
              <a:latin typeface="DINPro-Light" panose="02000504040000020003" pitchFamily="50" charset="0"/>
              <a:cs typeface="Robo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176" y="2778223"/>
            <a:ext cx="7359649" cy="1517082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40005" algn="ctr">
              <a:lnSpc>
                <a:spcPct val="100000"/>
              </a:lnSpc>
              <a:spcBef>
                <a:spcPts val="670"/>
              </a:spcBef>
            </a:pPr>
            <a:r>
              <a:rPr sz="1600" b="0" spc="4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IDŐPONT</a:t>
            </a:r>
            <a:r>
              <a:rPr sz="1600" b="0" spc="40" dirty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: </a:t>
            </a:r>
            <a:r>
              <a:rPr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20</a:t>
            </a:r>
            <a:r>
              <a:rPr lang="hu-HU"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24</a:t>
            </a:r>
            <a:r>
              <a:rPr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. </a:t>
            </a:r>
            <a:r>
              <a:rPr lang="hu-HU"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január 26</a:t>
            </a:r>
            <a:r>
              <a:rPr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. </a:t>
            </a:r>
            <a:r>
              <a:rPr sz="1600" spc="-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(</a:t>
            </a:r>
            <a:r>
              <a:rPr lang="hu-HU" sz="1600" spc="-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péntek</a:t>
            </a:r>
            <a:r>
              <a:rPr sz="1600" spc="-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),</a:t>
            </a:r>
            <a:r>
              <a:rPr sz="1600" spc="-4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 </a:t>
            </a:r>
            <a:r>
              <a:rPr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1</a:t>
            </a:r>
            <a:r>
              <a:rPr lang="hu-HU"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6</a:t>
            </a:r>
            <a:r>
              <a:rPr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:</a:t>
            </a:r>
            <a:r>
              <a:rPr lang="hu-HU"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0</a:t>
            </a:r>
            <a:r>
              <a:rPr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0</a:t>
            </a:r>
            <a:endParaRPr sz="1600" dirty="0">
              <a:solidFill>
                <a:srgbClr val="002060"/>
              </a:solidFill>
              <a:latin typeface="DINPro-Light" panose="02000504040000020003" pitchFamily="50" charset="0"/>
              <a:cs typeface="RobotoRegular"/>
            </a:endParaRPr>
          </a:p>
          <a:p>
            <a:pPr marL="41275" algn="ctr">
              <a:lnSpc>
                <a:spcPct val="100000"/>
              </a:lnSpc>
              <a:spcBef>
                <a:spcPts val="575"/>
              </a:spcBef>
            </a:pPr>
            <a:r>
              <a:rPr sz="1200" b="0" spc="20" dirty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HELYSZÍN</a:t>
            </a:r>
            <a:r>
              <a:rPr sz="1200" b="0" spc="2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:</a:t>
            </a:r>
            <a:r>
              <a:rPr lang="hu-HU" sz="1200" b="0" spc="2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 online (tovabbkepzes.unideb.hu)</a:t>
            </a:r>
            <a:endParaRPr lang="hu-HU" sz="1200" b="0" u="sng" spc="20" dirty="0" smtClean="0">
              <a:solidFill>
                <a:srgbClr val="002060"/>
              </a:solidFill>
              <a:latin typeface="DINPro-Light" panose="02000504040000020003" pitchFamily="50" charset="0"/>
              <a:cs typeface="Roboto"/>
            </a:endParaRPr>
          </a:p>
          <a:p>
            <a:pPr marL="41275" algn="ctr">
              <a:lnSpc>
                <a:spcPct val="100000"/>
              </a:lnSpc>
              <a:spcBef>
                <a:spcPts val="575"/>
              </a:spcBef>
            </a:pPr>
            <a:endParaRPr lang="hu-HU" sz="1200" b="0" spc="20" dirty="0" smtClean="0">
              <a:solidFill>
                <a:srgbClr val="754C28"/>
              </a:solidFill>
              <a:latin typeface="Roboto"/>
              <a:cs typeface="Roboto"/>
            </a:endParaRPr>
          </a:p>
          <a:p>
            <a:pPr marL="20320" algn="ctr">
              <a:lnSpc>
                <a:spcPct val="100000"/>
              </a:lnSpc>
            </a:pPr>
            <a:r>
              <a:rPr sz="1700" b="0" spc="20" dirty="0" smtClean="0">
                <a:solidFill>
                  <a:srgbClr val="754C28"/>
                </a:solidFill>
                <a:latin typeface="Roboto"/>
                <a:cs typeface="Roboto"/>
              </a:rPr>
              <a:t>PROGRAM</a:t>
            </a:r>
            <a:endParaRPr sz="1700" dirty="0">
              <a:latin typeface="Roboto"/>
              <a:cs typeface="Roboto"/>
            </a:endParaRPr>
          </a:p>
          <a:p>
            <a:pPr marL="17145" algn="ctr">
              <a:lnSpc>
                <a:spcPct val="100000"/>
              </a:lnSpc>
            </a:pPr>
            <a:endParaRPr sz="1400" dirty="0">
              <a:solidFill>
                <a:schemeClr val="tx2">
                  <a:lumMod val="75000"/>
                </a:schemeClr>
              </a:solidFill>
              <a:latin typeface="DINPro-Light" panose="02000504040000020003" pitchFamily="50" charset="0"/>
              <a:cs typeface="Roboto"/>
            </a:endParaRPr>
          </a:p>
          <a:p>
            <a:pPr lvl="0"/>
            <a:endParaRPr lang="hu-HU" sz="1200" b="1" spc="-5" dirty="0">
              <a:solidFill>
                <a:srgbClr val="002060"/>
              </a:solidFill>
              <a:latin typeface="DINPro-Light" panose="02000504040000020003" pitchFamily="50" charset="0"/>
              <a:cs typeface="Roboto"/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377821"/>
              </p:ext>
            </p:extLst>
          </p:nvPr>
        </p:nvGraphicFramePr>
        <p:xfrm>
          <a:off x="273050" y="4093690"/>
          <a:ext cx="7086602" cy="2957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1189">
                  <a:extLst>
                    <a:ext uri="{9D8B030D-6E8A-4147-A177-3AD203B41FA5}">
                      <a16:colId xmlns:a16="http://schemas.microsoft.com/office/drawing/2014/main" val="2285430866"/>
                    </a:ext>
                  </a:extLst>
                </a:gridCol>
                <a:gridCol w="699910">
                  <a:extLst>
                    <a:ext uri="{9D8B030D-6E8A-4147-A177-3AD203B41FA5}">
                      <a16:colId xmlns:a16="http://schemas.microsoft.com/office/drawing/2014/main" val="2943361461"/>
                    </a:ext>
                  </a:extLst>
                </a:gridCol>
                <a:gridCol w="495772">
                  <a:extLst>
                    <a:ext uri="{9D8B030D-6E8A-4147-A177-3AD203B41FA5}">
                      <a16:colId xmlns:a16="http://schemas.microsoft.com/office/drawing/2014/main" val="1226784518"/>
                    </a:ext>
                  </a:extLst>
                </a:gridCol>
                <a:gridCol w="2595504">
                  <a:extLst>
                    <a:ext uri="{9D8B030D-6E8A-4147-A177-3AD203B41FA5}">
                      <a16:colId xmlns:a16="http://schemas.microsoft.com/office/drawing/2014/main" val="3406846596"/>
                    </a:ext>
                  </a:extLst>
                </a:gridCol>
                <a:gridCol w="1339898">
                  <a:extLst>
                    <a:ext uri="{9D8B030D-6E8A-4147-A177-3AD203B41FA5}">
                      <a16:colId xmlns:a16="http://schemas.microsoft.com/office/drawing/2014/main" val="3608548426"/>
                    </a:ext>
                  </a:extLst>
                </a:gridCol>
                <a:gridCol w="1474329">
                  <a:extLst>
                    <a:ext uri="{9D8B030D-6E8A-4147-A177-3AD203B41FA5}">
                      <a16:colId xmlns:a16="http://schemas.microsoft.com/office/drawing/2014/main" val="676499591"/>
                    </a:ext>
                  </a:extLst>
                </a:gridCol>
              </a:tblGrid>
              <a:tr h="412041">
                <a:tc>
                  <a:txBody>
                    <a:bodyPr/>
                    <a:lstStyle/>
                    <a:p>
                      <a:pPr algn="l" fontAlgn="t"/>
                      <a:r>
                        <a:rPr lang="hu-HU" sz="1500" u="none" strike="noStrike">
                          <a:effectLst/>
                        </a:rPr>
                        <a:t> 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1" marR="8101" marT="810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500" u="none" strike="noStrike" dirty="0">
                          <a:effectLst/>
                        </a:rPr>
                        <a:t> </a:t>
                      </a:r>
                      <a:endParaRPr lang="hu-HU" sz="5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500" u="none" strike="noStrike">
                          <a:effectLst/>
                        </a:rPr>
                        <a:t> </a:t>
                      </a:r>
                      <a:endParaRPr lang="hu-HU" sz="5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800" u="none" strike="noStrike">
                          <a:effectLst/>
                        </a:rPr>
                        <a:t>Előadó</a:t>
                      </a:r>
                      <a:endParaRPr lang="hu-HU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800" u="none" strike="noStrike">
                          <a:effectLst/>
                        </a:rPr>
                        <a:t>Előadó</a:t>
                      </a:r>
                      <a:endParaRPr lang="hu-HU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800" u="none" strike="noStrike">
                          <a:effectLst/>
                        </a:rPr>
                        <a:t>Beosztás/tud. fokozat</a:t>
                      </a:r>
                      <a:endParaRPr lang="hu-HU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extLst>
                  <a:ext uri="{0D108BD9-81ED-4DB2-BD59-A6C34878D82A}">
                    <a16:rowId xmlns:a16="http://schemas.microsoft.com/office/drawing/2014/main" val="2868307466"/>
                  </a:ext>
                </a:extLst>
              </a:tr>
              <a:tr h="50508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>
                          <a:effectLst/>
                        </a:rPr>
                        <a:t>1.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>
                          <a:effectLst/>
                        </a:rPr>
                        <a:t>16:00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 dirty="0" smtClean="0">
                          <a:effectLst/>
                        </a:rPr>
                        <a:t>45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 smtClean="0">
                          <a:effectLst/>
                        </a:rPr>
                        <a:t>Gyakori immunológiai betegségek gyermekkorban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 smtClean="0">
                          <a:effectLst/>
                        </a:rPr>
                        <a:t>Dr. Káposzta Rita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>
                          <a:effectLst/>
                        </a:rPr>
                        <a:t>egyetemi </a:t>
                      </a:r>
                      <a:r>
                        <a:rPr lang="hu-HU" sz="900" u="none" strike="noStrike" dirty="0" smtClean="0">
                          <a:effectLst/>
                        </a:rPr>
                        <a:t> docens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extLst>
                  <a:ext uri="{0D108BD9-81ED-4DB2-BD59-A6C34878D82A}">
                    <a16:rowId xmlns:a16="http://schemas.microsoft.com/office/drawing/2014/main" val="447909322"/>
                  </a:ext>
                </a:extLst>
              </a:tr>
              <a:tr h="50508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>
                          <a:effectLst/>
                        </a:rPr>
                        <a:t>2.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 dirty="0" smtClean="0">
                          <a:effectLst/>
                        </a:rPr>
                        <a:t>16:45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 smtClean="0">
                          <a:effectLst/>
                        </a:rPr>
                        <a:t>Légúti allergiák kezelése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 smtClean="0">
                          <a:effectLst/>
                        </a:rPr>
                        <a:t>Dr. Gönczi Ferenc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 smtClean="0">
                          <a:effectLst/>
                        </a:rPr>
                        <a:t>szakorvos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extLst>
                  <a:ext uri="{0D108BD9-81ED-4DB2-BD59-A6C34878D82A}">
                    <a16:rowId xmlns:a16="http://schemas.microsoft.com/office/drawing/2014/main" val="2453254451"/>
                  </a:ext>
                </a:extLst>
              </a:tr>
              <a:tr h="525343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>
                          <a:effectLst/>
                        </a:rPr>
                        <a:t>3.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 dirty="0" smtClean="0">
                          <a:effectLst/>
                        </a:rPr>
                        <a:t>17:30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900" u="none" strike="noStrike" dirty="0" smtClean="0">
                          <a:effectLst/>
                        </a:rPr>
                        <a:t>Speciális tápszerek.</a:t>
                      </a:r>
                      <a:endParaRPr lang="hu-HU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hu-HU" sz="900" u="none" strike="noStrike" dirty="0" smtClean="0">
                          <a:effectLst/>
                        </a:rPr>
                        <a:t>Ételallergia  kezelése, tolerancia indukció.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 smtClean="0">
                          <a:effectLst/>
                        </a:rPr>
                        <a:t>Dr. Nemes Éva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>
                          <a:effectLst/>
                        </a:rPr>
                        <a:t>egyetemi </a:t>
                      </a:r>
                      <a:r>
                        <a:rPr lang="hu-HU" sz="900" u="none" strike="noStrike" dirty="0" smtClean="0">
                          <a:effectLst/>
                        </a:rPr>
                        <a:t>docens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extLst>
                  <a:ext uri="{0D108BD9-81ED-4DB2-BD59-A6C34878D82A}">
                    <a16:rowId xmlns:a16="http://schemas.microsoft.com/office/drawing/2014/main" val="2590696111"/>
                  </a:ext>
                </a:extLst>
              </a:tr>
              <a:tr h="50508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900" u="none" strike="noStrike" dirty="0" smtClean="0">
                          <a:effectLst/>
                        </a:rPr>
                        <a:t>19:00</a:t>
                      </a:r>
                      <a:endParaRPr lang="hu-HU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Allergiás bőrtünetek gyermekkorban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Várvölgyi Tünde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egyetemi tanársegéd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extLst>
                  <a:ext uri="{0D108BD9-81ED-4DB2-BD59-A6C34878D82A}">
                    <a16:rowId xmlns:a16="http://schemas.microsoft.com/office/drawing/2014/main" val="1825268390"/>
                  </a:ext>
                </a:extLst>
              </a:tr>
              <a:tr h="50508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 dirty="0" smtClean="0">
                          <a:effectLst/>
                        </a:rPr>
                        <a:t>6.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 smtClean="0">
                          <a:effectLst/>
                        </a:rPr>
                        <a:t>19:45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>
                          <a:effectLst/>
                        </a:rPr>
                        <a:t>teszt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>
                          <a:effectLst/>
                        </a:rPr>
                        <a:t> 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u="none" strike="noStrike" dirty="0">
                          <a:effectLst/>
                        </a:rPr>
                        <a:t> 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1" marR="8101" marT="8101" marB="0" anchor="ctr"/>
                </a:tc>
                <a:extLst>
                  <a:ext uri="{0D108BD9-81ED-4DB2-BD59-A6C34878D82A}">
                    <a16:rowId xmlns:a16="http://schemas.microsoft.com/office/drawing/2014/main" val="27037444"/>
                  </a:ext>
                </a:extLst>
              </a:tr>
            </a:tbl>
          </a:graphicData>
        </a:graphic>
      </p:graphicFrame>
      <p:pic>
        <p:nvPicPr>
          <p:cNvPr id="13" name="Kép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5" y="0"/>
            <a:ext cx="1349187" cy="13491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54C2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1927</TotalTime>
  <Words>147</Words>
  <Application>Microsoft Office PowerPoint</Application>
  <PresentationFormat>Egyéni</PresentationFormat>
  <Paragraphs>54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7" baseType="lpstr">
      <vt:lpstr>Arial</vt:lpstr>
      <vt:lpstr>Calibri</vt:lpstr>
      <vt:lpstr>DINPro-Light</vt:lpstr>
      <vt:lpstr>Roboto</vt:lpstr>
      <vt:lpstr>RobotoRegular</vt:lpstr>
      <vt:lpstr>Office Theme</vt:lpstr>
      <vt:lpstr>MEGHÍVÓ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MEGHÍVÓ</dc:title>
  <dc:creator>Edit</dc:creator>
  <cp:lastModifiedBy>Pongrácz Anikó</cp:lastModifiedBy>
  <cp:revision>85</cp:revision>
  <cp:lastPrinted>2023-12-15T10:46:57Z</cp:lastPrinted>
  <dcterms:created xsi:type="dcterms:W3CDTF">2020-02-06T12:59:32Z</dcterms:created>
  <dcterms:modified xsi:type="dcterms:W3CDTF">2024-01-18T09:01:53Z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2019-10-09T00:00:00Z</vt:filetime>
  </property>
  <property fmtid="{D5CDD505-2E9C-101B-9397-08002B2CF9AE}" pid="3" name="Creator">
    <vt:lpwstr>Adobe InDesign CC 13.1 (Macintosh)</vt:lpwstr>
  </property>
  <property fmtid="{D5CDD505-2E9C-101B-9397-08002B2CF9AE}" pid="4" name="LastSaved">
    <vt:filetime>2020-02-06T00:00:00Z</vt:filetime>
  </property>
</Properties>
</file>